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6" r:id="rId2"/>
    <p:sldId id="309" r:id="rId3"/>
    <p:sldId id="293" r:id="rId4"/>
    <p:sldId id="298" r:id="rId5"/>
    <p:sldId id="317" r:id="rId6"/>
    <p:sldId id="300" r:id="rId7"/>
    <p:sldId id="302" r:id="rId8"/>
    <p:sldId id="303" r:id="rId9"/>
    <p:sldId id="308" r:id="rId10"/>
    <p:sldId id="310" r:id="rId11"/>
    <p:sldId id="316" r:id="rId12"/>
    <p:sldId id="318" r:id="rId13"/>
    <p:sldId id="311" r:id="rId14"/>
    <p:sldId id="312" r:id="rId15"/>
    <p:sldId id="304" r:id="rId16"/>
    <p:sldId id="320" r:id="rId17"/>
    <p:sldId id="321" r:id="rId18"/>
    <p:sldId id="322" r:id="rId19"/>
    <p:sldId id="348" r:id="rId20"/>
    <p:sldId id="323" r:id="rId21"/>
    <p:sldId id="324" r:id="rId22"/>
    <p:sldId id="325" r:id="rId23"/>
    <p:sldId id="301" r:id="rId24"/>
    <p:sldId id="349" r:id="rId25"/>
    <p:sldId id="327" r:id="rId26"/>
    <p:sldId id="346" r:id="rId27"/>
    <p:sldId id="347" r:id="rId28"/>
    <p:sldId id="307" r:id="rId29"/>
    <p:sldId id="350" r:id="rId30"/>
    <p:sldId id="328" r:id="rId31"/>
    <p:sldId id="306" r:id="rId32"/>
    <p:sldId id="305" r:id="rId33"/>
    <p:sldId id="329" r:id="rId34"/>
    <p:sldId id="351" r:id="rId35"/>
    <p:sldId id="335" r:id="rId36"/>
    <p:sldId id="330" r:id="rId37"/>
    <p:sldId id="334" r:id="rId38"/>
    <p:sldId id="333" r:id="rId39"/>
    <p:sldId id="332" r:id="rId40"/>
    <p:sldId id="336" r:id="rId41"/>
    <p:sldId id="338" r:id="rId42"/>
    <p:sldId id="339" r:id="rId43"/>
    <p:sldId id="337" r:id="rId44"/>
    <p:sldId id="295" r:id="rId45"/>
    <p:sldId id="342" r:id="rId46"/>
    <p:sldId id="345" r:id="rId47"/>
    <p:sldId id="344" r:id="rId48"/>
    <p:sldId id="341" r:id="rId49"/>
    <p:sldId id="262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13393-22C9-4C23-962E-EF364DF3CDA6}" type="datetimeFigureOut">
              <a:rPr lang="zh-CN" altLang="en-US" smtClean="0"/>
              <a:pPr/>
              <a:t>2016/9/28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F6FE5-6E66-4C66-B0E7-268CAFC3C9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F6FE5-6E66-4C66-B0E7-268CAFC3C97C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530820CF-B880-4189-942D-D702A7CBA730}" type="datetimeFigureOut">
              <a:rPr lang="zh-CN" altLang="en-US" smtClean="0"/>
              <a:pPr/>
              <a:t>2016/9/28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530820CF-B880-4189-942D-D702A7CBA730}" type="datetimeFigureOut">
              <a:rPr lang="zh-CN" altLang="en-US" smtClean="0"/>
              <a:pPr/>
              <a:t>2016/9/28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530820CF-B880-4189-942D-D702A7CBA730}" type="datetimeFigureOut">
              <a:rPr lang="zh-CN" altLang="en-US" smtClean="0"/>
              <a:pPr/>
              <a:t>2016/9/28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2016/9/28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cnblogs.com/shimily/articles/5539073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ai/autoprefix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shtest.fooww.com/weizhan/wwwb/house-0-329879712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shuaizai88.iteye.com/blog/1227590" TargetMode="External"/><Relationship Id="rId3" Type="http://schemas.openxmlformats.org/officeDocument/2006/relationships/hyperlink" Target="http://www.hcharts.cn/" TargetMode="External"/><Relationship Id="rId7" Type="http://schemas.openxmlformats.org/officeDocument/2006/relationships/hyperlink" Target="https://github.com/flot/flot/" TargetMode="External"/><Relationship Id="rId2" Type="http://schemas.openxmlformats.org/officeDocument/2006/relationships/hyperlink" Target="https://github.com/d3/d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isjs.org/showcase/index.html" TargetMode="External"/><Relationship Id="rId5" Type="http://schemas.openxmlformats.org/officeDocument/2006/relationships/hyperlink" Target="http://www.runoob.com/w3cnote/html5-canvas-zrender.html" TargetMode="External"/><Relationship Id="rId4" Type="http://schemas.openxmlformats.org/officeDocument/2006/relationships/hyperlink" Target="http://echarts.baidu.com/examples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bylonjs.com/" TargetMode="External"/><Relationship Id="rId2" Type="http://schemas.openxmlformats.org/officeDocument/2006/relationships/hyperlink" Target="http://threej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ixijs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laytpl.layui.com/test.html" TargetMode="External"/><Relationship Id="rId2" Type="http://schemas.openxmlformats.org/officeDocument/2006/relationships/hyperlink" Target="https://daneden.github.io/animate.css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cnblogs.com/Random/archive/2011/12/28/2305398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sogou.com/v621828.htm?fromTitle=Wordpress&#65292;https://cn.wordpress.org/" TargetMode="External"/><Relationship Id="rId2" Type="http://schemas.openxmlformats.org/officeDocument/2006/relationships/hyperlink" Target="http://www.xiazaiba.com/html/30392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 rot="325556">
            <a:off x="571472" y="1020981"/>
            <a:ext cx="8031984" cy="1674833"/>
          </a:xfrm>
        </p:spPr>
        <p:txBody>
          <a:bodyPr>
            <a:normAutofit/>
          </a:bodyPr>
          <a:lstStyle/>
          <a:p>
            <a:r>
              <a:rPr lang="en-US" altLang="zh-CN" sz="6600" b="1" dirty="0" smtClean="0">
                <a:latin typeface="Maiandra GD" pitchFamily="34" charset="0"/>
              </a:rPr>
              <a:t>Web</a:t>
            </a:r>
            <a:r>
              <a:rPr lang="zh-CN" altLang="en-US" sz="5400" b="1" dirty="0" smtClean="0">
                <a:latin typeface="Maiandra GD" pitchFamily="34" charset="0"/>
              </a:rPr>
              <a:t>前端</a:t>
            </a:r>
            <a:r>
              <a:rPr lang="zh-CN" altLang="en-US" sz="8800" b="1" dirty="0" smtClean="0">
                <a:latin typeface="MElle HKS Light" pitchFamily="2" charset="-120"/>
                <a:ea typeface="MElle HKS Light" pitchFamily="2" charset="-120"/>
                <a:cs typeface="Droid Serif" pitchFamily="18" charset="0"/>
              </a:rPr>
              <a:t>分享</a:t>
            </a:r>
            <a:r>
              <a:rPr lang="zh-CN" altLang="en-US" sz="5400" b="1" dirty="0" smtClean="0">
                <a:latin typeface="Maiandra GD" pitchFamily="34" charset="0"/>
              </a:rPr>
              <a:t>会</a:t>
            </a:r>
            <a:endParaRPr lang="zh-CN" altLang="en-US" sz="5400" b="1" dirty="0">
              <a:latin typeface="Maiandra GD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 rot="510957">
            <a:off x="500034" y="3337339"/>
            <a:ext cx="8103422" cy="1931202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rgbClr val="FFFF00"/>
                </a:solidFill>
              </a:rPr>
              <a:t>2016</a:t>
            </a:r>
            <a:r>
              <a:rPr lang="zh-CN" altLang="en-US" sz="3600" dirty="0" smtClean="0">
                <a:solidFill>
                  <a:srgbClr val="FFFF00"/>
                </a:solidFill>
              </a:rPr>
              <a:t>年</a:t>
            </a:r>
            <a:r>
              <a:rPr lang="en-US" altLang="zh-CN" sz="3600" dirty="0" smtClean="0">
                <a:solidFill>
                  <a:srgbClr val="FFFF00"/>
                </a:solidFill>
              </a:rPr>
              <a:t>9</a:t>
            </a:r>
            <a:r>
              <a:rPr lang="zh-CN" altLang="en-US" sz="3600" dirty="0" smtClean="0">
                <a:solidFill>
                  <a:srgbClr val="FFFF00"/>
                </a:solidFill>
              </a:rPr>
              <a:t>月</a:t>
            </a:r>
            <a:r>
              <a:rPr lang="en-US" altLang="zh-CN" sz="3600" dirty="0" smtClean="0">
                <a:solidFill>
                  <a:srgbClr val="FFFF00"/>
                </a:solidFill>
              </a:rPr>
              <a:t>29</a:t>
            </a:r>
            <a:r>
              <a:rPr lang="zh-CN" altLang="en-US" sz="3600" dirty="0" smtClean="0">
                <a:solidFill>
                  <a:srgbClr val="FFFF00"/>
                </a:solidFill>
              </a:rPr>
              <a:t>日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r>
              <a:rPr lang="zh-CN" altLang="en-US" sz="3600" dirty="0" smtClean="0">
                <a:solidFill>
                  <a:srgbClr val="FFFF00"/>
                </a:solidFill>
              </a:rPr>
              <a:t>张艳丽</a:t>
            </a:r>
            <a:endParaRPr lang="en-US" altLang="zh-CN" sz="3600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1304118"/>
          </a:xfrm>
        </p:spPr>
        <p:txBody>
          <a:bodyPr>
            <a:normAutofit/>
          </a:bodyPr>
          <a:lstStyle/>
          <a:p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788484"/>
            <a:ext cx="7240286" cy="564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3702" y="3500438"/>
            <a:ext cx="22098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4714884"/>
            <a:ext cx="3790685" cy="895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下箭头 6"/>
          <p:cNvSpPr/>
          <p:nvPr/>
        </p:nvSpPr>
        <p:spPr>
          <a:xfrm>
            <a:off x="7429520" y="3929066"/>
            <a:ext cx="428628" cy="571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1304118"/>
          </a:xfrm>
        </p:spPr>
        <p:txBody>
          <a:bodyPr>
            <a:normAutofit/>
          </a:bodyPr>
          <a:lstStyle/>
          <a:p>
            <a:r>
              <a:rPr lang="zh-CN" altLang="en-US" sz="4400" b="1" dirty="0" smtClean="0">
                <a:solidFill>
                  <a:srgbClr val="92D050"/>
                </a:solidFill>
                <a:latin typeface="Maiandra GD" pitchFamily="34" charset="0"/>
              </a:rPr>
              <a:t>页面渲染经历什么过程呢？</a:t>
            </a:r>
            <a:endParaRPr lang="en-US" altLang="zh-CN" sz="4400" b="1" dirty="0" smtClean="0">
              <a:solidFill>
                <a:srgbClr val="92D050"/>
              </a:solidFill>
              <a:latin typeface="Maiandra GD" pitchFamily="34" charset="0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C:\Users\Administrator.WIN-C628CTM8GRM\Desktop\new ppt\1c62bffc8eb311863d33a7c8cf84e43cc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5786" y="2090753"/>
            <a:ext cx="7658100" cy="3552825"/>
          </a:xfrm>
          <a:prstGeom prst="rect">
            <a:avLst/>
          </a:prstGeom>
          <a:noFill/>
        </p:spPr>
      </p:pic>
      <p:sp>
        <p:nvSpPr>
          <p:cNvPr id="12" name="下箭头 11"/>
          <p:cNvSpPr/>
          <p:nvPr/>
        </p:nvSpPr>
        <p:spPr>
          <a:xfrm>
            <a:off x="2714612" y="3643314"/>
            <a:ext cx="214314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2714612" y="4500570"/>
            <a:ext cx="214314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2714612" y="2857496"/>
            <a:ext cx="214314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829708" cy="1071570"/>
          </a:xfrm>
        </p:spPr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rgbClr val="FFFF00"/>
                </a:solidFill>
                <a:latin typeface="Maiandra GD" pitchFamily="34" charset="0"/>
                <a:ea typeface="MingLiU" pitchFamily="49" charset="-120"/>
              </a:rPr>
              <a:t>哪些</a:t>
            </a:r>
            <a:r>
              <a:rPr lang="zh-CN" altLang="en-US" sz="6000" b="1" dirty="0" smtClean="0">
                <a:solidFill>
                  <a:srgbClr val="FFFF00"/>
                </a:solidFill>
                <a:latin typeface="Maiandra GD" pitchFamily="34" charset="0"/>
                <a:ea typeface="MingLiU" pitchFamily="49" charset="-120"/>
              </a:rPr>
              <a:t>因素影响我们呢？</a:t>
            </a:r>
            <a:endParaRPr lang="zh-CN" altLang="en-US" sz="6000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4282" y="1834772"/>
            <a:ext cx="8643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endParaRPr lang="en-US" altLang="zh-CN" sz="5400" b="1" dirty="0" smtClean="0">
              <a:solidFill>
                <a:schemeClr val="tx1">
                  <a:lumMod val="95000"/>
                </a:schemeClr>
              </a:solidFill>
              <a:latin typeface="DotumChe" pitchFamily="49" charset="-127"/>
              <a:ea typeface="DotumChe" pitchFamily="49" charset="-127"/>
            </a:endParaRPr>
          </a:p>
          <a:p>
            <a:pPr marL="914400" indent="-914400"/>
            <a:r>
              <a:rPr lang="en-US" altLang="zh-CN" sz="5400" b="1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	</a:t>
            </a:r>
            <a:endParaRPr lang="zh-CN" altLang="en-US" sz="4000" b="1" dirty="0" smtClean="0">
              <a:solidFill>
                <a:schemeClr val="tx1">
                  <a:lumMod val="95000"/>
                </a:schemeClr>
              </a:solidFill>
              <a:latin typeface="DotumChe" pitchFamily="49" charset="-127"/>
              <a:ea typeface="DotumChe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472" y="1082837"/>
            <a:ext cx="82153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4000" dirty="0" smtClean="0"/>
              <a:t>网络带宽速度</a:t>
            </a:r>
            <a:endParaRPr lang="en-US" altLang="zh-CN" sz="4000" dirty="0" smtClean="0"/>
          </a:p>
          <a:p>
            <a:pPr>
              <a:buFont typeface="Wingdings" pitchFamily="2" charset="2"/>
              <a:buChar char="Ø"/>
            </a:pPr>
            <a:endParaRPr lang="en-US" altLang="zh-CN" sz="4000" dirty="0" smtClean="0"/>
          </a:p>
          <a:p>
            <a:endParaRPr lang="en-US" altLang="zh-CN" sz="4000" dirty="0" smtClean="0"/>
          </a:p>
          <a:p>
            <a:endParaRPr lang="en-US" altLang="zh-CN" sz="4000" dirty="0" smtClean="0"/>
          </a:p>
          <a:p>
            <a:endParaRPr lang="en-US" altLang="zh-CN" sz="4000" dirty="0" smtClean="0"/>
          </a:p>
          <a:p>
            <a:endParaRPr lang="en-US" altLang="zh-CN" sz="4000" dirty="0" smtClean="0"/>
          </a:p>
          <a:p>
            <a:endParaRPr lang="en-US" altLang="zh-CN" sz="40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4000" dirty="0" smtClean="0"/>
              <a:t>设备性能（</a:t>
            </a:r>
            <a:r>
              <a:rPr lang="en-US" altLang="zh-CN" sz="4000" dirty="0" smtClean="0"/>
              <a:t>CPU</a:t>
            </a:r>
            <a:r>
              <a:rPr lang="zh-CN" altLang="en-US" sz="4000" dirty="0" smtClean="0"/>
              <a:t>，</a:t>
            </a:r>
            <a:r>
              <a:rPr lang="en-US" altLang="zh-CN" sz="4000" dirty="0" smtClean="0"/>
              <a:t>GPU</a:t>
            </a:r>
            <a:r>
              <a:rPr lang="zh-CN" altLang="en-US" sz="4000" dirty="0" smtClean="0"/>
              <a:t>，浏览器）</a:t>
            </a:r>
            <a:endParaRPr lang="en-US" altLang="zh-CN" sz="40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4000" dirty="0" smtClean="0"/>
              <a:t>页面本身</a:t>
            </a:r>
            <a:endParaRPr lang="en-US" altLang="zh-CN" sz="4000" b="1" dirty="0" smtClean="0">
              <a:latin typeface="Maiandra GD" pitchFamily="34" charset="0"/>
              <a:ea typeface="MingLiU" pitchFamily="49" charset="-120"/>
            </a:endParaRPr>
          </a:p>
        </p:txBody>
      </p:sp>
      <p:pic>
        <p:nvPicPr>
          <p:cNvPr id="11" name="Picture 2" descr="C:\Users\Administrator.WIN-C628CTM8GRM\Desktop\new ppt\页面加载时间与带宽和延迟的关系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785926"/>
            <a:ext cx="6985812" cy="35719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500562" y="4071943"/>
            <a:ext cx="3286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延时总是存在的</a:t>
            </a:r>
            <a:r>
              <a:rPr lang="en-US" altLang="zh-CN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,ex:</a:t>
            </a:r>
          </a:p>
          <a:p>
            <a:r>
              <a:rPr lang="en-US" altLang="zh-CN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3G </a:t>
            </a:r>
            <a:r>
              <a:rPr lang="zh-CN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网络的往返时间将消耗 </a:t>
            </a:r>
            <a:r>
              <a:rPr lang="en-US" altLang="zh-CN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200-300 ms</a:t>
            </a:r>
          </a:p>
          <a:p>
            <a:r>
              <a:rPr lang="en-US" altLang="zh-CN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4G </a:t>
            </a:r>
            <a:r>
              <a:rPr lang="zh-CN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网络的往返时间将消耗 </a:t>
            </a:r>
            <a:r>
              <a:rPr lang="en-US" altLang="zh-CN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50-100 ms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42908" y="428604"/>
            <a:ext cx="8829708" cy="1000132"/>
          </a:xfrm>
        </p:spPr>
        <p:txBody>
          <a:bodyPr>
            <a:normAutofit fontScale="90000"/>
          </a:bodyPr>
          <a:lstStyle/>
          <a:p>
            <a:r>
              <a:rPr lang="en-US" altLang="zh-CN" sz="8800" b="1" dirty="0" smtClean="0">
                <a:latin typeface="Maiandra GD" pitchFamily="34" charset="0"/>
                <a:ea typeface="MingLiU" pitchFamily="49" charset="-120"/>
              </a:rPr>
              <a:t>2</a:t>
            </a:r>
            <a:r>
              <a:rPr lang="zh-CN" altLang="en-US" sz="8800" b="1" dirty="0" smtClean="0">
                <a:latin typeface="Maiandra GD" pitchFamily="34" charset="0"/>
                <a:ea typeface="MingLiU" pitchFamily="49" charset="-120"/>
              </a:rPr>
              <a:t>性能优化</a:t>
            </a:r>
            <a:r>
              <a:rPr lang="en-US" altLang="zh-CN" sz="8800" b="1" dirty="0" smtClean="0">
                <a:latin typeface="Maiandra GD" pitchFamily="34" charset="0"/>
                <a:ea typeface="MingLiU" pitchFamily="49" charset="-120"/>
              </a:rPr>
              <a:t>&gt;&gt;</a:t>
            </a:r>
            <a:r>
              <a:rPr lang="zh-CN" altLang="en-US" sz="6000" b="1" dirty="0" smtClean="0">
                <a:solidFill>
                  <a:srgbClr val="FFFF00"/>
                </a:solidFill>
                <a:latin typeface="Maiandra GD" pitchFamily="34" charset="0"/>
                <a:ea typeface="MingLiU" pitchFamily="49" charset="-120"/>
              </a:rPr>
              <a:t>目标</a:t>
            </a:r>
            <a:endParaRPr lang="zh-CN" altLang="en-US" sz="6000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4282" y="1834772"/>
            <a:ext cx="8643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endParaRPr lang="en-US" altLang="zh-CN" sz="5400" b="1" dirty="0" smtClean="0">
              <a:solidFill>
                <a:schemeClr val="tx1">
                  <a:lumMod val="95000"/>
                </a:schemeClr>
              </a:solidFill>
              <a:latin typeface="DotumChe" pitchFamily="49" charset="-127"/>
              <a:ea typeface="DotumChe" pitchFamily="49" charset="-127"/>
            </a:endParaRPr>
          </a:p>
          <a:p>
            <a:pPr marL="914400" indent="-914400"/>
            <a:r>
              <a:rPr lang="en-US" altLang="zh-CN" sz="5400" b="1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	</a:t>
            </a:r>
            <a:endParaRPr lang="zh-CN" altLang="en-US" sz="4000" b="1" dirty="0" smtClean="0">
              <a:solidFill>
                <a:schemeClr val="tx1">
                  <a:lumMod val="95000"/>
                </a:schemeClr>
              </a:solidFill>
              <a:latin typeface="DotumChe" pitchFamily="49" charset="-127"/>
              <a:ea typeface="DotumChe" pitchFamily="49" charset="-127"/>
            </a:endParaRPr>
          </a:p>
        </p:txBody>
      </p:sp>
      <p:pic>
        <p:nvPicPr>
          <p:cNvPr id="1026" name="Picture 2" descr="C:\Users\Administrator.WIN-C628CTM8GRM\Desktop\new ppt\6839feac074735b8360eb7de0dd0b8e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714488"/>
            <a:ext cx="5857916" cy="2936354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500034" y="5791818"/>
            <a:ext cx="77153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0" indent="-914400"/>
            <a:r>
              <a:rPr lang="en-US" altLang="zh-CN" sz="5400" dirty="0" smtClean="0"/>
              <a:t>338KB/s</a:t>
            </a:r>
            <a:r>
              <a:rPr lang="zh-CN" altLang="en-US" sz="5400" dirty="0" smtClean="0"/>
              <a:t>*</a:t>
            </a:r>
            <a:r>
              <a:rPr lang="en-US" altLang="zh-CN" sz="5400" b="1" dirty="0" smtClean="0">
                <a:solidFill>
                  <a:prstClr val="white">
                    <a:lumMod val="95000"/>
                  </a:prstClr>
                </a:solidFill>
                <a:latin typeface="DotumChe" pitchFamily="49" charset="-127"/>
                <a:ea typeface="DotumChe" pitchFamily="49" charset="-127"/>
              </a:rPr>
              <a:t>3=</a:t>
            </a:r>
            <a:r>
              <a:rPr lang="en-US" altLang="zh-CN" sz="5400" dirty="0" smtClean="0">
                <a:solidFill>
                  <a:prstClr val="white"/>
                </a:solidFill>
              </a:rPr>
              <a:t>1014KB</a:t>
            </a:r>
            <a:endParaRPr lang="en-US" altLang="zh-CN" sz="5400" b="1" dirty="0" smtClean="0">
              <a:solidFill>
                <a:prstClr val="white">
                  <a:lumMod val="95000"/>
                </a:prstClr>
              </a:solidFill>
              <a:latin typeface="DotumChe" pitchFamily="49" charset="-127"/>
              <a:ea typeface="DotumChe" pitchFamily="49" charset="-127"/>
            </a:endParaRPr>
          </a:p>
        </p:txBody>
      </p:sp>
      <p:pic>
        <p:nvPicPr>
          <p:cNvPr id="9" name="Picture 2" descr="C:\Users\Administrator.WIN-C628CTM8GRM\Desktop\new ppt\57e156521f3f3d8fa5c5ee8c8792dca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3500438"/>
            <a:ext cx="3429024" cy="238298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 rot="340788">
            <a:off x="1214414" y="3633638"/>
            <a:ext cx="271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优化的重点</a:t>
            </a:r>
            <a:r>
              <a:rPr lang="en-US" altLang="zh-CN" sz="2400" dirty="0" smtClean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—</a:t>
            </a:r>
            <a:r>
              <a:rPr lang="zh-CN" altLang="en-US" sz="2400" dirty="0" smtClean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加载 </a:t>
            </a:r>
            <a:endParaRPr lang="zh-CN" altLang="en-US" sz="2400" dirty="0">
              <a:ln w="12700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42918"/>
            <a:ext cx="8972584" cy="785818"/>
          </a:xfrm>
        </p:spPr>
        <p:txBody>
          <a:bodyPr>
            <a:normAutofit fontScale="90000"/>
          </a:bodyPr>
          <a:lstStyle/>
          <a:p>
            <a:r>
              <a:rPr lang="en-US" altLang="zh-CN" sz="8000" b="1" dirty="0" smtClean="0">
                <a:latin typeface="Maiandra GD" pitchFamily="34" charset="0"/>
                <a:ea typeface="MingLiU" pitchFamily="49" charset="-120"/>
              </a:rPr>
              <a:t>2</a:t>
            </a:r>
            <a:r>
              <a:rPr lang="zh-CN" altLang="en-US" sz="8000" b="1" dirty="0" smtClean="0">
                <a:latin typeface="Maiandra GD" pitchFamily="34" charset="0"/>
                <a:ea typeface="MingLiU" pitchFamily="49" charset="-120"/>
              </a:rPr>
              <a:t>性能优化</a:t>
            </a:r>
            <a:r>
              <a:rPr lang="en-US" altLang="zh-CN" sz="8000" b="1" dirty="0" smtClean="0">
                <a:latin typeface="Maiandra GD" pitchFamily="34" charset="0"/>
                <a:ea typeface="MingLiU" pitchFamily="49" charset="-120"/>
              </a:rPr>
              <a:t>&gt;&gt;</a:t>
            </a:r>
            <a:r>
              <a:rPr lang="zh-CN" altLang="en-US" sz="6700" b="1" dirty="0" smtClean="0">
                <a:solidFill>
                  <a:srgbClr val="FFFF00"/>
                </a:solidFill>
                <a:latin typeface="Maiandra GD" pitchFamily="34" charset="0"/>
                <a:ea typeface="MingLiU" pitchFamily="49" charset="-120"/>
              </a:rPr>
              <a:t>方向？</a:t>
            </a:r>
            <a:endParaRPr lang="zh-CN" altLang="en-US" sz="6700" b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4282" y="1834772"/>
            <a:ext cx="864399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lvl="2" indent="-914400">
              <a:buFont typeface="+mj-lt"/>
              <a:buAutoNum type="alphaLcParenR"/>
            </a:pPr>
            <a:r>
              <a:rPr lang="zh-CN" altLang="en-US" sz="4400" dirty="0" smtClean="0">
                <a:solidFill>
                  <a:schemeClr val="tx1">
                    <a:lumMod val="95000"/>
                  </a:schemeClr>
                </a:solidFill>
                <a:latin typeface="Maiandra GD" pitchFamily="34" charset="0"/>
                <a:ea typeface="DotumChe" pitchFamily="49" charset="-127"/>
              </a:rPr>
              <a:t>加载优化</a:t>
            </a:r>
            <a:endParaRPr lang="en-US" altLang="zh-CN" sz="4400" dirty="0" smtClean="0">
              <a:solidFill>
                <a:schemeClr val="tx1">
                  <a:lumMod val="95000"/>
                </a:schemeClr>
              </a:solidFill>
              <a:latin typeface="Maiandra GD" pitchFamily="34" charset="0"/>
              <a:ea typeface="DotumChe" pitchFamily="49" charset="-127"/>
            </a:endParaRPr>
          </a:p>
          <a:p>
            <a:pPr marL="1828800" lvl="2" indent="-914400">
              <a:buFont typeface="+mj-lt"/>
              <a:buAutoNum type="alphaLcParenR"/>
            </a:pPr>
            <a:r>
              <a:rPr lang="en-US" altLang="zh-CN" sz="4400" dirty="0" smtClean="0">
                <a:solidFill>
                  <a:schemeClr val="tx1">
                    <a:lumMod val="95000"/>
                  </a:schemeClr>
                </a:solidFill>
                <a:latin typeface="Maiandra GD" pitchFamily="34" charset="0"/>
                <a:ea typeface="DotumChe" pitchFamily="49" charset="-127"/>
              </a:rPr>
              <a:t>CSS</a:t>
            </a:r>
            <a:r>
              <a:rPr lang="zh-CN" altLang="en-US" sz="4400" dirty="0" smtClean="0">
                <a:solidFill>
                  <a:schemeClr val="tx1">
                    <a:lumMod val="95000"/>
                  </a:schemeClr>
                </a:solidFill>
                <a:latin typeface="Maiandra GD" pitchFamily="34" charset="0"/>
                <a:ea typeface="DotumChe" pitchFamily="49" charset="-127"/>
              </a:rPr>
              <a:t>优化</a:t>
            </a:r>
            <a:endParaRPr lang="en-US" altLang="zh-CN" sz="4400" dirty="0" smtClean="0">
              <a:solidFill>
                <a:schemeClr val="tx1">
                  <a:lumMod val="95000"/>
                </a:schemeClr>
              </a:solidFill>
              <a:latin typeface="Maiandra GD" pitchFamily="34" charset="0"/>
              <a:ea typeface="DotumChe" pitchFamily="49" charset="-127"/>
            </a:endParaRPr>
          </a:p>
          <a:p>
            <a:pPr marL="1828800" lvl="2" indent="-914400">
              <a:buFont typeface="+mj-lt"/>
              <a:buAutoNum type="alphaLcParenR"/>
            </a:pPr>
            <a:r>
              <a:rPr lang="en-US" altLang="zh-CN" sz="4400" dirty="0" smtClean="0">
                <a:solidFill>
                  <a:schemeClr val="tx1">
                    <a:lumMod val="95000"/>
                  </a:schemeClr>
                </a:solidFill>
                <a:latin typeface="Maiandra GD" pitchFamily="34" charset="0"/>
                <a:ea typeface="DotumChe" pitchFamily="49" charset="-127"/>
              </a:rPr>
              <a:t>JS</a:t>
            </a:r>
            <a:r>
              <a:rPr lang="zh-CN" altLang="en-US" sz="4400" dirty="0" smtClean="0">
                <a:solidFill>
                  <a:schemeClr val="tx1">
                    <a:lumMod val="95000"/>
                  </a:schemeClr>
                </a:solidFill>
                <a:latin typeface="Maiandra GD" pitchFamily="34" charset="0"/>
                <a:ea typeface="DotumChe" pitchFamily="49" charset="-127"/>
              </a:rPr>
              <a:t>优化</a:t>
            </a:r>
            <a:endParaRPr lang="en-US" altLang="zh-CN" sz="4400" dirty="0" smtClean="0">
              <a:solidFill>
                <a:schemeClr val="tx1">
                  <a:lumMod val="95000"/>
                </a:schemeClr>
              </a:solidFill>
              <a:latin typeface="Maiandra GD" pitchFamily="34" charset="0"/>
              <a:ea typeface="DotumChe" pitchFamily="49" charset="-127"/>
            </a:endParaRPr>
          </a:p>
          <a:p>
            <a:pPr marL="1828800" lvl="2" indent="-914400">
              <a:buFont typeface="+mj-lt"/>
              <a:buAutoNum type="alphaLcParenR"/>
            </a:pPr>
            <a:r>
              <a:rPr lang="zh-CN" altLang="en-US" sz="4400" dirty="0" smtClean="0">
                <a:solidFill>
                  <a:schemeClr val="tx1">
                    <a:lumMod val="95000"/>
                  </a:schemeClr>
                </a:solidFill>
                <a:latin typeface="Maiandra GD" pitchFamily="34" charset="0"/>
                <a:ea typeface="DotumChe" pitchFamily="49" charset="-127"/>
              </a:rPr>
              <a:t>图片优化</a:t>
            </a:r>
            <a:endParaRPr lang="en-US" altLang="zh-CN" sz="4400" dirty="0" smtClean="0">
              <a:solidFill>
                <a:schemeClr val="tx1">
                  <a:lumMod val="95000"/>
                </a:schemeClr>
              </a:solidFill>
              <a:latin typeface="Maiandra GD" pitchFamily="34" charset="0"/>
              <a:ea typeface="DotumChe" pitchFamily="49" charset="-127"/>
            </a:endParaRPr>
          </a:p>
          <a:p>
            <a:pPr marL="1828800" lvl="2" indent="-914400">
              <a:buFont typeface="+mj-lt"/>
              <a:buAutoNum type="alphaLcParenR"/>
            </a:pPr>
            <a:r>
              <a:rPr lang="zh-CN" altLang="en-US" sz="4400" dirty="0" smtClean="0">
                <a:solidFill>
                  <a:schemeClr val="tx1">
                    <a:lumMod val="95000"/>
                  </a:schemeClr>
                </a:solidFill>
                <a:latin typeface="Maiandra GD" pitchFamily="34" charset="0"/>
                <a:ea typeface="DotumChe" pitchFamily="49" charset="-127"/>
              </a:rPr>
              <a:t>渲染优化</a:t>
            </a:r>
            <a:endParaRPr lang="en-US" altLang="zh-CN" sz="4400" dirty="0" smtClean="0">
              <a:solidFill>
                <a:schemeClr val="tx1">
                  <a:lumMod val="95000"/>
                </a:schemeClr>
              </a:solidFill>
              <a:latin typeface="Maiandra GD" pitchFamily="34" charset="0"/>
              <a:ea typeface="DotumChe" pitchFamily="49" charset="-127"/>
            </a:endParaRPr>
          </a:p>
          <a:p>
            <a:pPr marL="914400" indent="-914400"/>
            <a:r>
              <a:rPr lang="en-US" altLang="zh-CN" sz="5400" dirty="0" smtClean="0">
                <a:solidFill>
                  <a:schemeClr val="tx1">
                    <a:lumMod val="95000"/>
                  </a:schemeClr>
                </a:solidFill>
                <a:latin typeface="Maiandra GD" pitchFamily="34" charset="0"/>
                <a:ea typeface="DotumChe" pitchFamily="49" charset="-127"/>
              </a:rPr>
              <a:t>	</a:t>
            </a:r>
            <a:endParaRPr lang="zh-CN" altLang="en-US" sz="4000" dirty="0" smtClean="0">
              <a:solidFill>
                <a:schemeClr val="tx1">
                  <a:lumMod val="95000"/>
                </a:schemeClr>
              </a:solidFill>
              <a:latin typeface="Maiandra GD" pitchFamily="34" charset="0"/>
              <a:ea typeface="DotumChe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8686800" cy="1071570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性能优化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2.1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加载优化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42844" y="1000108"/>
            <a:ext cx="9001156" cy="5643602"/>
          </a:xfrm>
        </p:spPr>
        <p:txBody>
          <a:bodyPr>
            <a:normAutofit/>
          </a:bodyPr>
          <a:lstStyle/>
          <a:p>
            <a:r>
              <a:rPr lang="zh-CN" altLang="en-US" sz="3600" b="1" dirty="0" smtClean="0"/>
              <a:t>减少</a:t>
            </a:r>
            <a:r>
              <a:rPr lang="en-US" sz="3600" b="1" dirty="0" smtClean="0"/>
              <a:t>HTTP</a:t>
            </a:r>
            <a:r>
              <a:rPr lang="zh-CN" altLang="en-US" sz="3600" b="1" dirty="0" smtClean="0"/>
              <a:t>请求</a:t>
            </a:r>
            <a:endParaRPr lang="en-US" altLang="zh-CN" sz="3600" b="1" dirty="0" smtClean="0"/>
          </a:p>
          <a:p>
            <a:pPr lvl="1"/>
            <a:r>
              <a:rPr lang="zh-CN" altLang="en-US" sz="3200" dirty="0" smtClean="0"/>
              <a:t>合并</a:t>
            </a:r>
            <a:r>
              <a:rPr lang="en-US" sz="3200" dirty="0" err="1" smtClean="0"/>
              <a:t>CSS、JavaScript</a:t>
            </a:r>
            <a:endParaRPr lang="en-US" sz="3200" dirty="0" smtClean="0"/>
          </a:p>
          <a:p>
            <a:pPr lvl="1"/>
            <a:r>
              <a:rPr lang="en-US" sz="3200" dirty="0" smtClean="0"/>
              <a:t> </a:t>
            </a:r>
            <a:r>
              <a:rPr lang="zh-CN" altLang="en-US" sz="3200" dirty="0" smtClean="0"/>
              <a:t>合并小</a:t>
            </a:r>
            <a:r>
              <a:rPr lang="zh-CN" altLang="en-US" sz="3200" dirty="0" smtClean="0"/>
              <a:t>图片</a:t>
            </a:r>
            <a:r>
              <a:rPr lang="zh-CN" altLang="en-US" sz="3200" dirty="0" smtClean="0"/>
              <a:t>；</a:t>
            </a:r>
            <a:r>
              <a:rPr lang="zh-CN" altLang="en-US" sz="3200" dirty="0" smtClean="0"/>
              <a:t>雪碧图</a:t>
            </a:r>
            <a:r>
              <a:rPr lang="en-US" altLang="zh-CN" sz="3200" dirty="0" smtClean="0"/>
              <a:t>(</a:t>
            </a:r>
            <a:r>
              <a:rPr lang="en-US" sz="2800" dirty="0" smtClean="0">
                <a:hlinkClick r:id="rId2"/>
              </a:rPr>
              <a:t>CSS Sprite</a:t>
            </a:r>
            <a:r>
              <a:rPr lang="en-US" sz="2800" dirty="0" smtClean="0"/>
              <a:t>)</a:t>
            </a:r>
            <a:r>
              <a:rPr lang="zh-CN" altLang="en-US" sz="2800" dirty="0" smtClean="0"/>
              <a:t>；图片地图</a:t>
            </a:r>
            <a:endParaRPr lang="en-US" altLang="zh-CN" sz="2800" dirty="0" smtClean="0"/>
          </a:p>
          <a:p>
            <a:pPr lvl="1"/>
            <a:r>
              <a:rPr lang="zh-CN" altLang="en-US" sz="2800" b="1" dirty="0" smtClean="0">
                <a:latin typeface="Maiandra GD" pitchFamily="34" charset="0"/>
                <a:ea typeface="MingLiU" pitchFamily="49" charset="-120"/>
              </a:rPr>
              <a:t>并发请求个数限制</a:t>
            </a:r>
            <a:r>
              <a:rPr lang="en-US" altLang="zh-CN" sz="2800" b="1" dirty="0" smtClean="0">
                <a:latin typeface="Maiandra GD" pitchFamily="34" charset="0"/>
                <a:ea typeface="MingLiU" pitchFamily="49" charset="-120"/>
              </a:rPr>
              <a:t>(</a:t>
            </a:r>
            <a:r>
              <a:rPr lang="zh-CN" altLang="en-US" sz="2800" b="1" dirty="0" smtClean="0">
                <a:latin typeface="Maiandra GD" pitchFamily="34" charset="0"/>
                <a:ea typeface="MingLiU" pitchFamily="49" charset="-120"/>
              </a:rPr>
              <a:t>同域名</a:t>
            </a:r>
            <a:r>
              <a:rPr lang="en-US" altLang="zh-CN" sz="2800" b="1" dirty="0" smtClean="0">
                <a:latin typeface="Maiandra GD" pitchFamily="34" charset="0"/>
                <a:ea typeface="MingLiU" pitchFamily="49" charset="-120"/>
              </a:rPr>
              <a:t>)</a:t>
            </a:r>
            <a:r>
              <a:rPr lang="zh-CN" altLang="en-US" sz="2800" b="1" dirty="0" smtClean="0">
                <a:latin typeface="Maiandra GD" pitchFamily="34" charset="0"/>
                <a:ea typeface="MingLiU" pitchFamily="49" charset="-120"/>
              </a:rPr>
              <a:t>，大约</a:t>
            </a:r>
            <a:r>
              <a:rPr lang="en-US" altLang="zh-CN" sz="2800" b="1" dirty="0" smtClean="0">
                <a:latin typeface="Maiandra GD" pitchFamily="34" charset="0"/>
                <a:ea typeface="MingLiU" pitchFamily="49" charset="-120"/>
              </a:rPr>
              <a:t>6</a:t>
            </a:r>
            <a:r>
              <a:rPr lang="zh-CN" altLang="en-US" sz="2800" b="1" dirty="0" smtClean="0">
                <a:latin typeface="Maiandra GD" pitchFamily="34" charset="0"/>
                <a:ea typeface="MingLiU" pitchFamily="49" charset="-120"/>
              </a:rPr>
              <a:t>个</a:t>
            </a:r>
            <a:endParaRPr lang="en-US" altLang="zh-CN" sz="3600" dirty="0" smtClean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0" y="3500438"/>
            <a:ext cx="2809014" cy="3019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8686800" cy="1071570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性能优化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2.1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加载优化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42844" y="1000108"/>
            <a:ext cx="9001156" cy="5643602"/>
          </a:xfrm>
        </p:spPr>
        <p:txBody>
          <a:bodyPr>
            <a:normAutofit/>
          </a:bodyPr>
          <a:lstStyle/>
          <a:p>
            <a:r>
              <a:rPr lang="zh-CN" altLang="en-US" sz="4000" b="1" dirty="0" smtClean="0"/>
              <a:t>压缩</a:t>
            </a:r>
            <a:r>
              <a:rPr lang="en-US" sz="4000" b="1" dirty="0" err="1" smtClean="0"/>
              <a:t>HTML、CSS、JavaScript</a:t>
            </a:r>
            <a:endParaRPr lang="en-US" sz="4000" b="1" dirty="0" smtClean="0"/>
          </a:p>
          <a:p>
            <a:pPr lvl="1">
              <a:buNone/>
            </a:pPr>
            <a:r>
              <a:rPr lang="zh-CN" altLang="en-US" sz="3200" dirty="0" smtClean="0"/>
              <a:t>减少资源大小可以加快网页显示速度</a:t>
            </a:r>
            <a:endParaRPr lang="en-US" sz="3200" dirty="0" smtClean="0"/>
          </a:p>
          <a:p>
            <a:pPr lvl="1"/>
            <a:r>
              <a:rPr lang="zh-CN" altLang="en-US" sz="4000" dirty="0" smtClean="0"/>
              <a:t>压缩（多余的空格、换行符和缩进）</a:t>
            </a:r>
            <a:endParaRPr lang="en-US" altLang="zh-CN" sz="4000" dirty="0" smtClean="0"/>
          </a:p>
          <a:p>
            <a:pPr lvl="1"/>
            <a:r>
              <a:rPr lang="zh-CN" altLang="en-US" sz="3600" dirty="0" smtClean="0"/>
              <a:t>启用</a:t>
            </a:r>
            <a:r>
              <a:rPr lang="en-US" altLang="zh-CN" sz="3600" dirty="0" err="1" smtClean="0"/>
              <a:t>Gzip</a:t>
            </a:r>
            <a:r>
              <a:rPr lang="zh-CN" altLang="en-US" sz="3600" dirty="0" smtClean="0"/>
              <a:t>（</a:t>
            </a:r>
            <a:r>
              <a:rPr lang="zh-CN" altLang="en-US" sz="3600" dirty="0" smtClean="0">
                <a:solidFill>
                  <a:schemeClr val="accent1">
                    <a:lumMod val="75000"/>
                  </a:schemeClr>
                </a:solidFill>
              </a:rPr>
              <a:t>演示</a:t>
            </a:r>
            <a:r>
              <a:rPr lang="zh-CN" altLang="en-US" sz="3600" dirty="0" smtClean="0"/>
              <a:t>）</a:t>
            </a:r>
            <a:endParaRPr lang="en-US" altLang="zh-CN" sz="3600" dirty="0" smtClean="0"/>
          </a:p>
          <a:p>
            <a:pPr lvl="2">
              <a:lnSpc>
                <a:spcPct val="120000"/>
              </a:lnSpc>
            </a:pPr>
            <a:r>
              <a:rPr lang="zh-CN" altLang="en-US" b="1" dirty="0" smtClean="0"/>
              <a:t>静态压缩</a:t>
            </a:r>
            <a:r>
              <a:rPr lang="zh-CN" altLang="en-US" dirty="0" smtClean="0"/>
              <a:t>：每次压缩后会生成缓存文件；每次访问直接读取缓存，不再新压缩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动态压缩：每次压缩后不生成缓存文件；每次访问时都会立即压缩，缺点：消耗</a:t>
            </a:r>
            <a:r>
              <a:rPr lang="en-US" altLang="zh-CN" dirty="0" smtClean="0"/>
              <a:t>CPU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程序，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可以启用</a:t>
            </a:r>
            <a:r>
              <a:rPr lang="en-US" altLang="zh-CN" dirty="0" err="1" smtClean="0"/>
              <a:t>gzip</a:t>
            </a:r>
            <a:r>
              <a:rPr lang="zh-CN" altLang="en-US" dirty="0" smtClean="0"/>
              <a:t>。图片，音频已经被压缩，再压缩会增加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负担。</a:t>
            </a:r>
            <a:endParaRPr lang="en-US" altLang="zh-CN" dirty="0" smtClean="0"/>
          </a:p>
          <a:p>
            <a:pPr lvl="2"/>
            <a:endParaRPr lang="en-US" altLang="zh-CN" sz="3600" b="1" dirty="0" smtClean="0">
              <a:latin typeface="Maiandra GD" pitchFamily="34" charset="0"/>
              <a:ea typeface="MingLiU" pitchFamily="49" charset="-120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8686800" cy="857256"/>
          </a:xfrm>
        </p:spPr>
        <p:txBody>
          <a:bodyPr>
            <a:normAutofit fontScale="90000"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性能优化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2.1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加载优化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42844" y="857232"/>
            <a:ext cx="9001156" cy="5786478"/>
          </a:xfrm>
        </p:spPr>
        <p:txBody>
          <a:bodyPr>
            <a:normAutofit/>
          </a:bodyPr>
          <a:lstStyle/>
          <a:p>
            <a:r>
              <a:rPr lang="zh-CN" altLang="en-US" sz="3600" b="1" dirty="0" smtClean="0"/>
              <a:t>无阻塞</a:t>
            </a:r>
            <a:endParaRPr lang="en-US" altLang="zh-CN" sz="3600" b="1" dirty="0" smtClean="0"/>
          </a:p>
          <a:p>
            <a:pPr lvl="1"/>
            <a:r>
              <a:rPr lang="en-US" altLang="zh-CN" sz="2800" b="1" dirty="0" smtClean="0"/>
              <a:t>CSS</a:t>
            </a:r>
            <a:r>
              <a:rPr lang="zh-CN" altLang="en-US" sz="2800" b="1" dirty="0" smtClean="0"/>
              <a:t>放在页面头部，</a:t>
            </a:r>
            <a:r>
              <a:rPr lang="en-US" altLang="zh-CN" sz="2800" b="1" dirty="0" smtClean="0"/>
              <a:t>JavaScript</a:t>
            </a:r>
            <a:r>
              <a:rPr lang="zh-CN" altLang="en-US" sz="2800" b="1" dirty="0" smtClean="0"/>
              <a:t>放在页面尾</a:t>
            </a:r>
            <a:endParaRPr lang="en-US" altLang="zh-CN" sz="2800" b="1" dirty="0" smtClean="0"/>
          </a:p>
          <a:p>
            <a:pPr lvl="1"/>
            <a:endParaRPr lang="en-US" altLang="zh-CN" sz="2800" b="1" dirty="0" smtClean="0"/>
          </a:p>
          <a:p>
            <a:pPr lvl="1"/>
            <a:endParaRPr lang="en-US" altLang="zh-CN" sz="2800" b="1" dirty="0" smtClean="0"/>
          </a:p>
          <a:p>
            <a:pPr lvl="1"/>
            <a:endParaRPr lang="en-US" altLang="zh-CN" sz="2800" b="1" dirty="0" smtClean="0"/>
          </a:p>
          <a:p>
            <a:pPr lvl="1"/>
            <a:endParaRPr lang="en-US" altLang="zh-CN" sz="2800" b="1" dirty="0" smtClean="0"/>
          </a:p>
          <a:p>
            <a:pPr lvl="1"/>
            <a:r>
              <a:rPr lang="zh-CN" altLang="en-US" sz="2800" b="1" dirty="0" smtClean="0"/>
              <a:t>避免在</a:t>
            </a:r>
            <a:r>
              <a:rPr lang="en-US" altLang="zh-CN" sz="2800" b="1" dirty="0" smtClean="0"/>
              <a:t>HTML</a:t>
            </a:r>
            <a:r>
              <a:rPr lang="zh-CN" altLang="en-US" sz="2800" b="1" dirty="0" smtClean="0"/>
              <a:t>标签中写</a:t>
            </a:r>
            <a:r>
              <a:rPr lang="en-US" altLang="zh-CN" sz="2800" b="1" dirty="0" smtClean="0"/>
              <a:t>Style---&gt;</a:t>
            </a:r>
            <a:r>
              <a:rPr lang="zh-CN" altLang="en-US" sz="2800" b="1" dirty="0" smtClean="0"/>
              <a:t>阻塞页面渲染</a:t>
            </a:r>
            <a:endParaRPr lang="en-US" altLang="zh-CN" sz="2800" b="1" dirty="0" smtClean="0"/>
          </a:p>
          <a:p>
            <a:pPr lvl="1"/>
            <a:r>
              <a:rPr lang="zh-CN" altLang="en-US" sz="2800" dirty="0" smtClean="0"/>
              <a:t>外联使用</a:t>
            </a:r>
            <a:r>
              <a:rPr lang="en-US" altLang="zh-CN" sz="2800" dirty="0" err="1" smtClean="0"/>
              <a:t>css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js</a:t>
            </a:r>
            <a:r>
              <a:rPr lang="zh-CN" altLang="en-US" sz="2800" b="1" dirty="0" smtClean="0"/>
              <a:t>（</a:t>
            </a:r>
            <a:r>
              <a:rPr lang="zh-CN" altLang="en-US" sz="2800" dirty="0" smtClean="0"/>
              <a:t>内联与外置</a:t>
            </a:r>
            <a:r>
              <a:rPr lang="zh-CN" altLang="en-US" sz="2800" b="1" dirty="0" smtClean="0"/>
              <a:t>）</a:t>
            </a:r>
            <a:endParaRPr lang="en-US" altLang="zh-CN" sz="2800" b="1" dirty="0" smtClean="0"/>
          </a:p>
          <a:p>
            <a:pPr lvl="2"/>
            <a:r>
              <a:rPr lang="zh-CN" altLang="en-US" b="1" dirty="0" smtClean="0"/>
              <a:t>外联</a:t>
            </a:r>
            <a:r>
              <a:rPr lang="zh-CN" altLang="en-US" dirty="0" smtClean="0"/>
              <a:t>：方便维护；缓存</a:t>
            </a:r>
            <a:r>
              <a:rPr lang="en-US" altLang="zh-CN" dirty="0" smtClean="0">
                <a:solidFill>
                  <a:srgbClr val="FFFF00"/>
                </a:solidFill>
              </a:rPr>
              <a:t>VS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请求多，影响渲染</a:t>
            </a:r>
            <a:endParaRPr lang="en-US" altLang="zh-CN" dirty="0" smtClean="0"/>
          </a:p>
          <a:p>
            <a:pPr lvl="2"/>
            <a:r>
              <a:rPr lang="zh-CN" altLang="en-US" b="1" dirty="0" smtClean="0"/>
              <a:t>内置</a:t>
            </a:r>
            <a:r>
              <a:rPr lang="zh-CN" altLang="en-US" dirty="0" smtClean="0"/>
              <a:t>：减少</a:t>
            </a:r>
            <a:r>
              <a:rPr lang="en-US" altLang="zh-CN" dirty="0" smtClean="0"/>
              <a:t>HTTP </a:t>
            </a:r>
            <a:r>
              <a:rPr lang="zh-CN" altLang="en-US" dirty="0" smtClean="0"/>
              <a:t>请求；文件无法读取而裸奔</a:t>
            </a:r>
            <a:r>
              <a:rPr lang="en-US" altLang="zh-CN" dirty="0" smtClean="0">
                <a:solidFill>
                  <a:srgbClr val="FFFF00"/>
                </a:solidFill>
              </a:rPr>
              <a:t>VS</a:t>
            </a:r>
            <a:r>
              <a:rPr lang="zh-CN" altLang="en-US" dirty="0" smtClean="0"/>
              <a:t>维护不便</a:t>
            </a:r>
          </a:p>
          <a:p>
            <a:pPr lvl="3"/>
            <a:endParaRPr lang="en-US" altLang="zh-CN" b="1" dirty="0" smtClean="0">
              <a:latin typeface="+mj-ea"/>
              <a:ea typeface="+mj-ea"/>
            </a:endParaRPr>
          </a:p>
          <a:p>
            <a:pPr lvl="1"/>
            <a:endParaRPr lang="en-US" altLang="zh-CN" sz="2800" b="1" dirty="0" smtClean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071678"/>
            <a:ext cx="4429156" cy="2057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8686800" cy="1071570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性能优化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2.1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加载优化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42844" y="1000108"/>
            <a:ext cx="9001156" cy="5643602"/>
          </a:xfrm>
        </p:spPr>
        <p:txBody>
          <a:bodyPr>
            <a:normAutofit lnSpcReduction="10000"/>
          </a:bodyPr>
          <a:lstStyle/>
          <a:p>
            <a:r>
              <a:rPr lang="zh-CN" altLang="en-US" sz="4000" b="1" dirty="0" smtClean="0"/>
              <a:t>首屏加载</a:t>
            </a:r>
            <a:endParaRPr lang="en-US" altLang="zh-CN" sz="4000" b="1" dirty="0" smtClean="0"/>
          </a:p>
          <a:p>
            <a:pPr lvl="1">
              <a:buNone/>
            </a:pPr>
            <a:r>
              <a:rPr lang="zh-CN" altLang="en-US" sz="2800" dirty="0" smtClean="0"/>
              <a:t>在较短时间内给用户一个响应和交互的界面</a:t>
            </a:r>
            <a:endParaRPr lang="en-US" altLang="zh-CN" sz="2800" dirty="0" smtClean="0"/>
          </a:p>
          <a:p>
            <a:pPr lvl="1"/>
            <a:r>
              <a:rPr lang="zh-CN" altLang="en-US" b="1" dirty="0" smtClean="0"/>
              <a:t>按需加载</a:t>
            </a:r>
            <a:endParaRPr lang="en-US" altLang="zh-CN" b="1" dirty="0" smtClean="0"/>
          </a:p>
          <a:p>
            <a:pPr lvl="2"/>
            <a:r>
              <a:rPr lang="en-US" altLang="zh-CN" dirty="0" smtClean="0"/>
              <a:t>loading</a:t>
            </a:r>
            <a:r>
              <a:rPr lang="zh-CN" altLang="en-US" dirty="0" smtClean="0"/>
              <a:t>进度条</a:t>
            </a:r>
            <a:endParaRPr lang="en-US" altLang="zh-CN" b="1" dirty="0" smtClean="0"/>
          </a:p>
          <a:p>
            <a:pPr lvl="2"/>
            <a:r>
              <a:rPr lang="en-US" dirty="0" err="1" smtClean="0"/>
              <a:t>LazyLoad</a:t>
            </a:r>
            <a:endParaRPr lang="en-US" dirty="0" smtClean="0"/>
          </a:p>
          <a:p>
            <a:pPr lvl="2"/>
            <a:r>
              <a:rPr lang="en-US" dirty="0" smtClean="0"/>
              <a:t> </a:t>
            </a:r>
            <a:r>
              <a:rPr lang="zh-CN" altLang="en-US" dirty="0" smtClean="0"/>
              <a:t>滚屏加载</a:t>
            </a:r>
            <a:endParaRPr lang="en-US" altLang="zh-CN" dirty="0" smtClean="0"/>
          </a:p>
          <a:p>
            <a:pPr lvl="2"/>
            <a:r>
              <a:rPr lang="en-US" dirty="0" smtClean="0"/>
              <a:t> </a:t>
            </a:r>
            <a:r>
              <a:rPr lang="zh-CN" altLang="en-US" dirty="0" smtClean="0"/>
              <a:t>通过</a:t>
            </a:r>
            <a:r>
              <a:rPr lang="en-US" dirty="0" smtClean="0"/>
              <a:t>Media Query</a:t>
            </a:r>
            <a:r>
              <a:rPr lang="zh-CN" altLang="en-US" dirty="0" smtClean="0"/>
              <a:t>加载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异步加载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js</a:t>
            </a:r>
            <a:r>
              <a:rPr lang="en-US" altLang="zh-CN" dirty="0" smtClean="0"/>
              <a:t> </a:t>
            </a:r>
            <a:r>
              <a:rPr lang="zh-CN" altLang="en-US" dirty="0" smtClean="0"/>
              <a:t>非必要的用</a:t>
            </a:r>
            <a:r>
              <a:rPr lang="en-US" altLang="zh-CN" dirty="0" smtClean="0"/>
              <a:t>require</a:t>
            </a:r>
          </a:p>
          <a:p>
            <a:r>
              <a:rPr lang="zh-CN" altLang="en-US" dirty="0" smtClean="0"/>
              <a:t>衡量指标</a:t>
            </a:r>
            <a:endParaRPr lang="en-US" altLang="zh-CN" dirty="0" smtClean="0"/>
          </a:p>
          <a:p>
            <a:pPr lvl="1"/>
            <a:r>
              <a:rPr lang="zh-CN" altLang="en-US" sz="2000" b="1" dirty="0" smtClean="0"/>
              <a:t>白屏</a:t>
            </a:r>
            <a:r>
              <a:rPr lang="zh-CN" altLang="en-US" sz="2000" b="1" dirty="0" smtClean="0"/>
              <a:t>时间；首</a:t>
            </a:r>
            <a:r>
              <a:rPr lang="zh-CN" altLang="en-US" sz="2000" b="1" dirty="0" smtClean="0"/>
              <a:t>屏</a:t>
            </a:r>
            <a:r>
              <a:rPr lang="zh-CN" altLang="en-US" sz="2000" b="1" dirty="0" smtClean="0"/>
              <a:t>时间；首</a:t>
            </a:r>
            <a:r>
              <a:rPr lang="zh-CN" altLang="en-US" sz="2000" b="1" dirty="0" smtClean="0"/>
              <a:t>资源下载</a:t>
            </a:r>
            <a:r>
              <a:rPr lang="zh-CN" altLang="en-US" sz="2000" b="1" dirty="0" smtClean="0"/>
              <a:t>时间；总</a:t>
            </a:r>
            <a:r>
              <a:rPr lang="zh-CN" altLang="en-US" sz="2000" b="1" dirty="0" smtClean="0"/>
              <a:t>资源下载</a:t>
            </a:r>
            <a:r>
              <a:rPr lang="zh-CN" altLang="en-US" sz="2000" b="1" dirty="0" smtClean="0"/>
              <a:t>时间；用户</a:t>
            </a:r>
            <a:r>
              <a:rPr lang="zh-CN" altLang="en-US" sz="2000" b="1" dirty="0" smtClean="0"/>
              <a:t>可操作</a:t>
            </a:r>
            <a:r>
              <a:rPr lang="zh-CN" altLang="en-US" sz="2000" b="1" dirty="0" smtClean="0"/>
              <a:t>时间</a:t>
            </a:r>
            <a:endParaRPr lang="zh-CN" altLang="en-US" sz="2000" dirty="0" smtClean="0"/>
          </a:p>
          <a:p>
            <a:r>
              <a:rPr lang="zh-CN" altLang="en-US" sz="2800" dirty="0" smtClean="0"/>
              <a:t>工具：</a:t>
            </a:r>
            <a:r>
              <a:rPr lang="en-US" sz="2800" dirty="0" smtClean="0"/>
              <a:t>Page </a:t>
            </a:r>
            <a:r>
              <a:rPr lang="en-US" sz="2800" dirty="0" err="1" smtClean="0"/>
              <a:t>Speed、PCAP</a:t>
            </a:r>
            <a:r>
              <a:rPr lang="en-US" sz="2800" dirty="0" smtClean="0"/>
              <a:t> Web Performance </a:t>
            </a:r>
            <a:r>
              <a:rPr lang="en-US" sz="2800" dirty="0" err="1" smtClean="0"/>
              <a:t>Analyzer、WebPagetest</a:t>
            </a:r>
            <a:endParaRPr lang="en-US" altLang="zh-CN" sz="2800" dirty="0" smtClean="0"/>
          </a:p>
          <a:p>
            <a:pPr lvl="2"/>
            <a:endParaRPr lang="en-US" altLang="zh-CN" b="1" dirty="0" smtClean="0">
              <a:latin typeface="+mj-ea"/>
              <a:ea typeface="+mj-ea"/>
            </a:endParaRPr>
          </a:p>
          <a:p>
            <a:pPr lvl="1"/>
            <a:endParaRPr lang="en-US" altLang="zh-CN" sz="2800" b="1" dirty="0" smtClean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8686800" cy="857256"/>
          </a:xfrm>
        </p:spPr>
        <p:txBody>
          <a:bodyPr>
            <a:normAutofit fontScale="90000"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性能优化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2.1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加载优化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857232"/>
            <a:ext cx="7777407" cy="585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 rot="325556">
            <a:off x="676674" y="2677895"/>
            <a:ext cx="4940911" cy="948253"/>
          </a:xfrm>
        </p:spPr>
        <p:txBody>
          <a:bodyPr>
            <a:normAutofit/>
          </a:bodyPr>
          <a:lstStyle/>
          <a:p>
            <a:pPr algn="l"/>
            <a:r>
              <a:rPr lang="en-US" altLang="zh-CN" sz="5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Maiandra GD" pitchFamily="34" charset="0"/>
              </a:rPr>
              <a:t>How long?</a:t>
            </a:r>
            <a:endParaRPr lang="zh-CN" altLang="en-US" sz="5400" b="1" dirty="0">
              <a:solidFill>
                <a:schemeClr val="accent1">
                  <a:lumMod val="40000"/>
                  <a:lumOff val="60000"/>
                </a:schemeClr>
              </a:solidFill>
              <a:latin typeface="Maiandra GD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 rot="302432">
            <a:off x="33192" y="3806133"/>
            <a:ext cx="5934344" cy="2643657"/>
          </a:xfrm>
        </p:spPr>
        <p:txBody>
          <a:bodyPr>
            <a:noAutofit/>
          </a:bodyPr>
          <a:lstStyle/>
          <a:p>
            <a:pPr algn="l">
              <a:buFontTx/>
              <a:buChar char="☺"/>
            </a:pPr>
            <a:r>
              <a:rPr lang="en-US" altLang="zh-CN" sz="3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&lt;0.1s </a:t>
            </a:r>
            <a:r>
              <a:rPr lang="zh-CN" altLang="en-US" sz="3200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altLang="zh-CN" sz="3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Very </a:t>
            </a:r>
            <a:r>
              <a:rPr lang="en-US" altLang="zh-CN" sz="3200" dirty="0" smtClean="0">
                <a:solidFill>
                  <a:srgbClr val="FFFF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fast </a:t>
            </a:r>
            <a:endParaRPr lang="zh-CN" altLang="en-US" sz="3200" dirty="0" smtClean="0">
              <a:solidFill>
                <a:srgbClr val="FFFF00"/>
              </a:solidFill>
              <a:latin typeface="Segoe UI" pitchFamily="34" charset="0"/>
              <a:cs typeface="Segoe UI" pitchFamily="34" charset="0"/>
            </a:endParaRPr>
          </a:p>
          <a:p>
            <a:pPr algn="l">
              <a:buFontTx/>
              <a:buChar char="☺"/>
            </a:pPr>
            <a:r>
              <a:rPr lang="en-US" altLang="zh-CN" sz="3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0.1~0.3s </a:t>
            </a:r>
            <a:r>
              <a:rPr lang="en-US" sz="3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 bit </a:t>
            </a:r>
            <a:r>
              <a:rPr lang="en-US" sz="3200" dirty="0" smtClean="0">
                <a:solidFill>
                  <a:srgbClr val="FFFF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slower</a:t>
            </a:r>
            <a:r>
              <a:rPr lang="zh-CN" altLang="en-US" sz="3200" dirty="0" smtClean="0">
                <a:latin typeface="Segoe UI" pitchFamily="34" charset="0"/>
                <a:cs typeface="Segoe UI" pitchFamily="34" charset="0"/>
              </a:rPr>
              <a:t> </a:t>
            </a:r>
          </a:p>
          <a:p>
            <a:pPr algn="l">
              <a:buFontTx/>
              <a:buChar char="☺"/>
            </a:pPr>
            <a:r>
              <a:rPr lang="en-US" altLang="zh-CN" sz="3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0.3~1ms </a:t>
            </a:r>
            <a:r>
              <a:rPr lang="zh-CN" altLang="en-US" sz="3200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altLang="zh-CN" sz="3200" dirty="0" smtClean="0">
                <a:solidFill>
                  <a:srgbClr val="FFFF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Working</a:t>
            </a:r>
            <a:r>
              <a:rPr lang="en-US" altLang="zh-CN" sz="3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?</a:t>
            </a:r>
            <a:endParaRPr lang="zh-CN" altLang="en-US" sz="3200" dirty="0" smtClean="0">
              <a:latin typeface="Segoe UI" pitchFamily="34" charset="0"/>
              <a:cs typeface="Segoe UI" pitchFamily="34" charset="0"/>
            </a:endParaRPr>
          </a:p>
          <a:p>
            <a:pPr algn="l">
              <a:buFontTx/>
              <a:buChar char="☺"/>
            </a:pPr>
            <a:r>
              <a:rPr lang="en-US" altLang="zh-CN" sz="3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&gt;1s  </a:t>
            </a:r>
            <a:r>
              <a:rPr lang="en-US" sz="3200" dirty="0" smtClean="0">
                <a:solidFill>
                  <a:srgbClr val="FFFF00"/>
                </a:solidFill>
              </a:rPr>
              <a:t>Do something else</a:t>
            </a:r>
            <a:endParaRPr lang="zh-CN" altLang="en-US" sz="3200" dirty="0" smtClean="0">
              <a:solidFill>
                <a:srgbClr val="FFFF00"/>
              </a:solidFill>
              <a:latin typeface="Segoe UI" pitchFamily="34" charset="0"/>
              <a:cs typeface="Segoe UI" pitchFamily="34" charset="0"/>
            </a:endParaRPr>
          </a:p>
          <a:p>
            <a:pPr algn="l">
              <a:buFontTx/>
              <a:buChar char="☺"/>
            </a:pPr>
            <a:r>
              <a:rPr lang="en-US" altLang="zh-CN" sz="3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&gt; 10s  </a:t>
            </a:r>
            <a:r>
              <a:rPr lang="en-US" altLang="zh-CN" sz="3200" dirty="0" smtClean="0">
                <a:solidFill>
                  <a:srgbClr val="FFFF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</a:t>
            </a:r>
            <a:r>
              <a:rPr lang="en-US" sz="3200" dirty="0" smtClean="0">
                <a:solidFill>
                  <a:srgbClr val="FFFF00"/>
                </a:solidFill>
              </a:rPr>
              <a:t>an't bear</a:t>
            </a:r>
            <a:endParaRPr lang="en-US" altLang="zh-CN" sz="3200" dirty="0" smtClean="0">
              <a:solidFill>
                <a:srgbClr val="FFFF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620" y="71414"/>
            <a:ext cx="2714644" cy="18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25"/>
            <a:ext cx="3786182" cy="2758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5140" y="71438"/>
            <a:ext cx="2201130" cy="185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44411" y="2000240"/>
            <a:ext cx="4299589" cy="2085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57620" y="2071678"/>
            <a:ext cx="1038207" cy="962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57818" y="4286256"/>
            <a:ext cx="3286148" cy="2432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8686800" cy="1071570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性能优化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2.1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加载优化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42844" y="1000108"/>
            <a:ext cx="9001156" cy="5643602"/>
          </a:xfrm>
        </p:spPr>
        <p:txBody>
          <a:bodyPr>
            <a:normAutofit/>
          </a:bodyPr>
          <a:lstStyle/>
          <a:p>
            <a:r>
              <a:rPr lang="zh-CN" altLang="en-US" sz="4000" b="1" dirty="0" smtClean="0"/>
              <a:t>首屏加载</a:t>
            </a:r>
            <a:endParaRPr lang="en-US" altLang="zh-CN" sz="4000" b="1" dirty="0" smtClean="0"/>
          </a:p>
          <a:p>
            <a:pPr lvl="1">
              <a:buNone/>
            </a:pPr>
            <a:r>
              <a:rPr lang="zh-CN" altLang="en-US" sz="2800" dirty="0" smtClean="0"/>
              <a:t>在较短时间内给用户一个操作反馈</a:t>
            </a:r>
            <a:endParaRPr lang="en-US" altLang="zh-CN" sz="2800" dirty="0" smtClean="0"/>
          </a:p>
          <a:p>
            <a:pPr lvl="1"/>
            <a:r>
              <a:rPr lang="zh-CN" altLang="en-US" sz="3200" dirty="0" smtClean="0"/>
              <a:t>预加载</a:t>
            </a:r>
            <a:endParaRPr lang="en-US" altLang="zh-CN" sz="3200" dirty="0" smtClean="0"/>
          </a:p>
          <a:p>
            <a:pPr lvl="2"/>
            <a:r>
              <a:rPr lang="zh-CN" altLang="en-US" dirty="0" smtClean="0"/>
              <a:t>可感知</a:t>
            </a:r>
            <a:r>
              <a:rPr lang="en-US" dirty="0" smtClean="0"/>
              <a:t>Loading(</a:t>
            </a:r>
            <a:r>
              <a:rPr lang="zh-CN" altLang="en-US" dirty="0" smtClean="0"/>
              <a:t>如进入空间游戏的</a:t>
            </a:r>
            <a:r>
              <a:rPr lang="en-US" dirty="0" smtClean="0"/>
              <a:t>Loading)</a:t>
            </a:r>
          </a:p>
          <a:p>
            <a:pPr lvl="2"/>
            <a:r>
              <a:rPr lang="zh-CN" altLang="en-US" dirty="0" smtClean="0"/>
              <a:t>不可感知的</a:t>
            </a:r>
            <a:r>
              <a:rPr lang="en-US" dirty="0" smtClean="0"/>
              <a:t>Loading（</a:t>
            </a:r>
            <a:r>
              <a:rPr lang="zh-CN" altLang="en-US" dirty="0" smtClean="0"/>
              <a:t>如提前加载下一页）</a:t>
            </a:r>
            <a:endParaRPr lang="en-US" altLang="zh-CN" dirty="0" smtClean="0"/>
          </a:p>
          <a:p>
            <a:pPr lvl="2"/>
            <a:endParaRPr lang="en-US" altLang="zh-CN" b="1" dirty="0" smtClean="0"/>
          </a:p>
          <a:p>
            <a:pPr lvl="1"/>
            <a:endParaRPr lang="en-US" altLang="zh-CN" sz="2800" b="1" dirty="0" smtClean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8686800" cy="1071570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性能优化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2.1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加载优化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0" y="1000108"/>
            <a:ext cx="9144000" cy="5643602"/>
          </a:xfrm>
        </p:spPr>
        <p:txBody>
          <a:bodyPr>
            <a:normAutofit/>
          </a:bodyPr>
          <a:lstStyle/>
          <a:p>
            <a:r>
              <a:rPr lang="zh-CN" altLang="en-US" sz="4000" b="1" dirty="0" smtClean="0"/>
              <a:t>压缩图片</a:t>
            </a:r>
            <a:endParaRPr lang="en-US" altLang="zh-CN" sz="4000" b="1" dirty="0" smtClean="0"/>
          </a:p>
          <a:p>
            <a:pPr lvl="1"/>
            <a:r>
              <a:rPr lang="zh-CN" altLang="en-US" sz="3200" dirty="0" smtClean="0"/>
              <a:t>合适的格式</a:t>
            </a:r>
            <a:r>
              <a:rPr lang="en-US" altLang="zh-CN" sz="3200" dirty="0" smtClean="0"/>
              <a:t>(</a:t>
            </a:r>
            <a:r>
              <a:rPr lang="en-US" sz="3200" dirty="0" err="1" smtClean="0"/>
              <a:t>webP</a:t>
            </a:r>
            <a:r>
              <a:rPr lang="zh-CN" altLang="en-US" sz="3200" dirty="0" smtClean="0"/>
              <a:t>优于</a:t>
            </a:r>
            <a:r>
              <a:rPr lang="en-US" sz="3200" dirty="0" smtClean="0"/>
              <a:t>JPG ; PNG8</a:t>
            </a:r>
            <a:r>
              <a:rPr lang="zh-CN" altLang="en-US" sz="3200" dirty="0" smtClean="0"/>
              <a:t>优于</a:t>
            </a:r>
            <a:r>
              <a:rPr lang="en-US" sz="2800" dirty="0" smtClean="0"/>
              <a:t>GIF)</a:t>
            </a:r>
            <a:endParaRPr lang="en-US" altLang="zh-CN" sz="3200" dirty="0" smtClean="0"/>
          </a:p>
          <a:p>
            <a:pPr lvl="1"/>
            <a:r>
              <a:rPr lang="zh-CN" altLang="en-US" sz="3200" dirty="0" smtClean="0"/>
              <a:t>合适的</a:t>
            </a:r>
            <a:r>
              <a:rPr lang="zh-CN" altLang="en-US" sz="3200" dirty="0" smtClean="0"/>
              <a:t>尺寸</a:t>
            </a:r>
            <a:r>
              <a:rPr lang="en-US" altLang="zh-CN" sz="3200" dirty="0" smtClean="0"/>
              <a:t>(</a:t>
            </a:r>
            <a:r>
              <a:rPr lang="en-US" altLang="zh-CN" sz="2000" dirty="0" smtClean="0"/>
              <a:t>480×800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600×1024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720×1280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800×1280</a:t>
            </a:r>
            <a:r>
              <a:rPr lang="en-US" altLang="zh-CN" sz="3200" dirty="0" smtClean="0"/>
              <a:t>)</a:t>
            </a:r>
            <a:endParaRPr lang="en-US" altLang="zh-CN" sz="3200" dirty="0" smtClean="0">
              <a:latin typeface="+mj-ea"/>
              <a:ea typeface="+mj-ea"/>
            </a:endParaRPr>
          </a:p>
          <a:p>
            <a:pPr lvl="1"/>
            <a:r>
              <a:rPr lang="zh-CN" altLang="en-US" sz="3200" dirty="0" smtClean="0"/>
              <a:t>压缩；</a:t>
            </a:r>
            <a:r>
              <a:rPr lang="en-US" altLang="zh-CN" sz="3200" dirty="0" smtClean="0"/>
              <a:t>(</a:t>
            </a:r>
            <a:r>
              <a:rPr lang="zh-CN" altLang="en-US" sz="3200" dirty="0" smtClean="0"/>
              <a:t>智图</a:t>
            </a:r>
            <a:r>
              <a:rPr lang="en-US" altLang="zh-CN" sz="3200" dirty="0" smtClean="0"/>
              <a:t>)</a:t>
            </a:r>
          </a:p>
          <a:p>
            <a:pPr lvl="1"/>
            <a:r>
              <a:rPr lang="zh-CN" altLang="en-US" sz="3200" dirty="0" smtClean="0"/>
              <a:t>按屏幕需求加载；</a:t>
            </a:r>
            <a:r>
              <a:rPr lang="en-US" altLang="zh-CN" sz="3200" dirty="0" smtClean="0"/>
              <a:t>(</a:t>
            </a:r>
            <a:r>
              <a:rPr lang="zh-CN" altLang="en-US" sz="3200" dirty="0" smtClean="0"/>
              <a:t>使用</a:t>
            </a:r>
            <a:r>
              <a:rPr lang="en-US" altLang="zh-CN" sz="3200" dirty="0" err="1" smtClean="0">
                <a:latin typeface="+mj-ea"/>
                <a:ea typeface="+mj-ea"/>
              </a:rPr>
              <a:t>Srcret</a:t>
            </a:r>
            <a:r>
              <a:rPr lang="en-US" altLang="zh-CN" sz="3200" dirty="0" smtClean="0">
                <a:latin typeface="+mj-ea"/>
                <a:ea typeface="+mj-ea"/>
              </a:rPr>
              <a:t>)</a:t>
            </a:r>
          </a:p>
          <a:p>
            <a:pPr lvl="2">
              <a:buNone/>
            </a:pPr>
            <a:r>
              <a:rPr lang="en-US" altLang="zh-CN" dirty="0" smtClean="0"/>
              <a:t>/* </a:t>
            </a:r>
            <a:r>
              <a:rPr lang="zh-CN" altLang="en-US" dirty="0" smtClean="0"/>
              <a:t>默认是为桌面应用加载图片 *</a:t>
            </a:r>
            <a:r>
              <a:rPr lang="en-US" altLang="zh-CN" dirty="0" smtClean="0"/>
              <a:t>/</a:t>
            </a:r>
            <a:r>
              <a:rPr lang="zh-CN" altLang="en-US" dirty="0" smtClean="0"/>
              <a:t>  </a:t>
            </a:r>
          </a:p>
          <a:p>
            <a:pPr lvl="2">
              <a:buNone/>
            </a:pPr>
            <a:r>
              <a:rPr lang="en-US" altLang="zh-CN" sz="2200" dirty="0" smtClean="0">
                <a:latin typeface="+mj-ea"/>
                <a:ea typeface="+mj-ea"/>
              </a:rPr>
              <a:t>.</a:t>
            </a:r>
            <a:r>
              <a:rPr lang="en-US" sz="2000" dirty="0" err="1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someElement</a:t>
            </a:r>
            <a:r>
              <a:rPr lang="en-US" sz="2000" dirty="0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 { background-image: </a:t>
            </a:r>
            <a:r>
              <a:rPr lang="en-US" sz="2000" dirty="0" err="1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url</a:t>
            </a:r>
            <a:r>
              <a:rPr lang="en-US" sz="2000" dirty="0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(sunset.jpg); }     </a:t>
            </a:r>
          </a:p>
          <a:p>
            <a:pPr lvl="2">
              <a:buNone/>
            </a:pPr>
            <a:r>
              <a:rPr lang="en-US" sz="2000" dirty="0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@media only screen and (max-width : 1024px) {  </a:t>
            </a:r>
          </a:p>
          <a:p>
            <a:pPr lvl="2">
              <a:buNone/>
            </a:pPr>
            <a:r>
              <a:rPr lang="en-US" sz="2000" dirty="0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    .</a:t>
            </a:r>
            <a:r>
              <a:rPr lang="en-US" sz="2000" dirty="0" err="1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someElement</a:t>
            </a:r>
            <a:r>
              <a:rPr lang="en-US" sz="2000" dirty="0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 { background-image: </a:t>
            </a:r>
            <a:r>
              <a:rPr lang="en-US" sz="2000" dirty="0" err="1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url</a:t>
            </a:r>
            <a:r>
              <a:rPr lang="en-US" sz="2000" dirty="0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(sunset-small.jpg); }  </a:t>
            </a:r>
          </a:p>
          <a:p>
            <a:pPr lvl="2">
              <a:buNone/>
            </a:pPr>
            <a:r>
              <a:rPr lang="en-US" sz="2000" dirty="0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}  </a:t>
            </a:r>
            <a:endParaRPr lang="en-US" altLang="zh-CN" dirty="0" smtClean="0">
              <a:solidFill>
                <a:srgbClr val="FFFF00"/>
              </a:solidFill>
              <a:latin typeface="Gulim" pitchFamily="34" charset="-127"/>
              <a:ea typeface="Gulim" pitchFamily="34" charset="-127"/>
            </a:endParaRPr>
          </a:p>
          <a:p>
            <a:pPr lvl="1"/>
            <a:r>
              <a:rPr lang="zh-CN" altLang="en-US" sz="3200" dirty="0" smtClean="0"/>
              <a:t>其他方式代替图片；（</a:t>
            </a:r>
            <a:r>
              <a:rPr lang="en-US" altLang="zh-CN" sz="3200" dirty="0" smtClean="0">
                <a:latin typeface="+mj-ea"/>
                <a:ea typeface="+mj-ea"/>
              </a:rPr>
              <a:t>CSS3;SVG;IconFont</a:t>
            </a:r>
            <a:r>
              <a:rPr lang="zh-CN" altLang="en-US" sz="3200" dirty="0" smtClean="0"/>
              <a:t>）</a:t>
            </a:r>
            <a:endParaRPr lang="en-US" altLang="zh-CN" sz="3200" dirty="0" smtClean="0"/>
          </a:p>
          <a:p>
            <a:pPr lvl="1"/>
            <a:endParaRPr lang="en-US" altLang="zh-CN" sz="2800" b="1" dirty="0" smtClean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8686800" cy="1000132"/>
          </a:xfrm>
        </p:spPr>
        <p:txBody>
          <a:bodyPr>
            <a:normAutofit fontScale="90000"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性能优化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2.1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加载优化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42844" y="857232"/>
            <a:ext cx="9001156" cy="5786478"/>
          </a:xfrm>
        </p:spPr>
        <p:txBody>
          <a:bodyPr>
            <a:noAutofit/>
          </a:bodyPr>
          <a:lstStyle/>
          <a:p>
            <a:pPr fontAlgn="base" latinLnBrk="1"/>
            <a:r>
              <a:rPr lang="zh-CN" altLang="en-US" sz="3600" dirty="0" smtClean="0"/>
              <a:t>异步加载第三方资源</a:t>
            </a:r>
            <a:endParaRPr lang="en-US" altLang="zh-CN" sz="3600" dirty="0" smtClean="0"/>
          </a:p>
          <a:p>
            <a:r>
              <a:rPr lang="en-US" altLang="zh-CN" sz="3200" dirty="0" smtClean="0"/>
              <a:t>DNS</a:t>
            </a:r>
            <a:r>
              <a:rPr lang="zh-CN" altLang="en-US" sz="3200" dirty="0" smtClean="0"/>
              <a:t>优化</a:t>
            </a:r>
            <a:r>
              <a:rPr lang="en-US" sz="1800" dirty="0" smtClean="0"/>
              <a:t> </a:t>
            </a:r>
            <a:endParaRPr lang="en-US" altLang="zh-CN" sz="2800" dirty="0" smtClean="0">
              <a:latin typeface="+mj-ea"/>
              <a:ea typeface="+mj-ea"/>
            </a:endParaRPr>
          </a:p>
          <a:p>
            <a:pPr lvl="1"/>
            <a:r>
              <a:rPr lang="en-US" altLang="zh-CN" sz="2000" dirty="0" smtClean="0"/>
              <a:t>1</a:t>
            </a:r>
            <a:r>
              <a:rPr lang="zh-CN" altLang="en-US" sz="2000" dirty="0" smtClean="0"/>
              <a:t>）</a:t>
            </a:r>
            <a:r>
              <a:rPr lang="zh-CN" altLang="en-US" sz="2400" dirty="0" smtClean="0"/>
              <a:t>增加</a:t>
            </a:r>
            <a:r>
              <a:rPr lang="en-US" altLang="zh-CN" sz="2400" dirty="0" smtClean="0"/>
              <a:t>DNS</a:t>
            </a:r>
            <a:r>
              <a:rPr lang="zh-CN" altLang="en-US" sz="2400" dirty="0" smtClean="0"/>
              <a:t>数量；多地分布</a:t>
            </a:r>
            <a:r>
              <a:rPr lang="zh-CN" altLang="en-US" sz="2800" dirty="0" smtClean="0"/>
              <a:t>；</a:t>
            </a:r>
            <a:r>
              <a:rPr lang="zh-CN" altLang="en-US" sz="2400" dirty="0" smtClean="0"/>
              <a:t>识别用户线路反馈相应线路</a:t>
            </a:r>
            <a:r>
              <a:rPr lang="en-US" altLang="zh-CN" sz="2400" dirty="0" smtClean="0"/>
              <a:t>IP</a:t>
            </a:r>
            <a:r>
              <a:rPr lang="zh-CN" altLang="en-US" sz="2800" dirty="0" smtClean="0"/>
              <a:t>（</a:t>
            </a:r>
            <a:r>
              <a:rPr lang="zh-CN" altLang="en-US" sz="2000" dirty="0" smtClean="0">
                <a:solidFill>
                  <a:srgbClr val="FFFF00"/>
                </a:solidFill>
              </a:rPr>
              <a:t>若</a:t>
            </a:r>
            <a:r>
              <a:rPr lang="zh-CN" altLang="en-US" sz="2000" dirty="0" smtClean="0"/>
              <a:t>用户网络线路</a:t>
            </a:r>
            <a:r>
              <a:rPr lang="en-US" altLang="zh-CN" sz="2000" dirty="0" smtClean="0">
                <a:solidFill>
                  <a:srgbClr val="FFFF00"/>
                </a:solidFill>
              </a:rPr>
              <a:t>==</a:t>
            </a:r>
            <a:r>
              <a:rPr lang="zh-CN" altLang="en-US" sz="2000" dirty="0" smtClean="0"/>
              <a:t>服务器网络。如：用户使用电信的线路但服务器是联通的线路，这样就会造成用户访问网站速度下降，如果可以识别用户访问线路并反馈相应</a:t>
            </a:r>
            <a:r>
              <a:rPr lang="en-US" altLang="zh-CN" sz="2000" dirty="0" smtClean="0"/>
              <a:t>IP</a:t>
            </a:r>
            <a:r>
              <a:rPr lang="zh-CN" altLang="en-US" sz="2000" dirty="0" smtClean="0"/>
              <a:t>则会加速网站访问。）</a:t>
            </a:r>
            <a:endParaRPr lang="en-US" altLang="zh-CN" sz="2000" dirty="0" smtClean="0"/>
          </a:p>
          <a:p>
            <a:pPr lvl="1"/>
            <a:r>
              <a:rPr lang="en-US" altLang="zh-CN" sz="2400" dirty="0" smtClean="0">
                <a:latin typeface="+mj-ea"/>
              </a:rPr>
              <a:t>2</a:t>
            </a:r>
            <a:r>
              <a:rPr lang="zh-CN" altLang="en-US" sz="2400" dirty="0" smtClean="0">
                <a:latin typeface="+mj-ea"/>
              </a:rPr>
              <a:t>）</a:t>
            </a:r>
            <a:r>
              <a:rPr lang="zh-CN" altLang="en-US" sz="2400" b="1" dirty="0" smtClean="0"/>
              <a:t>减少</a:t>
            </a:r>
            <a:r>
              <a:rPr lang="en-US" altLang="zh-CN" sz="2400" b="1" dirty="0" smtClean="0"/>
              <a:t>DNS</a:t>
            </a:r>
            <a:r>
              <a:rPr lang="zh-CN" altLang="en-US" sz="2400" b="1" dirty="0" smtClean="0"/>
              <a:t>的请求（重定向）</a:t>
            </a:r>
            <a:r>
              <a:rPr lang="en-US" altLang="zh-CN" sz="2400" b="1" dirty="0" smtClean="0"/>
              <a:t>;</a:t>
            </a:r>
            <a:r>
              <a:rPr lang="en-US" sz="2400" b="1" dirty="0" smtClean="0"/>
              <a:t> DNS</a:t>
            </a:r>
            <a:r>
              <a:rPr lang="zh-CN" altLang="en-US" sz="2400" b="1" dirty="0" smtClean="0"/>
              <a:t>预获取 </a:t>
            </a:r>
            <a:r>
              <a:rPr lang="en-US" sz="2400" dirty="0" smtClean="0">
                <a:latin typeface="+mj-ea"/>
              </a:rPr>
              <a:t>DNS </a:t>
            </a:r>
            <a:r>
              <a:rPr lang="en-US" sz="2400" dirty="0" err="1" smtClean="0">
                <a:latin typeface="+mj-ea"/>
              </a:rPr>
              <a:t>Prefetch</a:t>
            </a:r>
            <a:endParaRPr lang="en-US" sz="2400" dirty="0" smtClean="0">
              <a:latin typeface="+mj-ea"/>
            </a:endParaRPr>
          </a:p>
          <a:p>
            <a:pPr lvl="1"/>
            <a:r>
              <a:rPr lang="en-US" sz="2000" dirty="0" smtClean="0"/>
              <a:t>&lt;meta http-equiv="x-</a:t>
            </a:r>
            <a:r>
              <a:rPr lang="en-US" sz="2000" dirty="0" err="1" smtClean="0"/>
              <a:t>dns</a:t>
            </a:r>
            <a:r>
              <a:rPr lang="en-US" sz="2000" dirty="0" smtClean="0"/>
              <a:t>-</a:t>
            </a:r>
            <a:r>
              <a:rPr lang="en-US" sz="2000" dirty="0" err="1" smtClean="0"/>
              <a:t>prefetch</a:t>
            </a:r>
            <a:r>
              <a:rPr lang="en-US" sz="2000" dirty="0" smtClean="0"/>
              <a:t>-control" content="on" /&gt;</a:t>
            </a:r>
            <a:br>
              <a:rPr lang="en-US" sz="2000" dirty="0" smtClean="0"/>
            </a:br>
            <a:r>
              <a:rPr lang="en-US" sz="2000" dirty="0" smtClean="0"/>
              <a:t>&lt;link </a:t>
            </a:r>
            <a:r>
              <a:rPr lang="en-US" sz="2000" dirty="0" err="1" smtClean="0"/>
              <a:t>rel</a:t>
            </a:r>
            <a:r>
              <a:rPr lang="en-US" sz="2000" dirty="0" smtClean="0"/>
              <a:t>="</a:t>
            </a:r>
            <a:r>
              <a:rPr lang="en-US" sz="2000" dirty="0" err="1" smtClean="0"/>
              <a:t>dns-prefetch</a:t>
            </a:r>
            <a:r>
              <a:rPr lang="en-US" sz="2000" dirty="0" smtClean="0"/>
              <a:t>" </a:t>
            </a:r>
            <a:r>
              <a:rPr lang="en-US" sz="2000" dirty="0" err="1" smtClean="0"/>
              <a:t>href</a:t>
            </a:r>
            <a:r>
              <a:rPr lang="en-US" sz="2000" dirty="0" smtClean="0"/>
              <a:t>="http://bdimg.share.baidu.com" /&gt;</a:t>
            </a:r>
            <a:br>
              <a:rPr lang="en-US" sz="2000" dirty="0" smtClean="0"/>
            </a:br>
            <a:r>
              <a:rPr lang="en-US" sz="2000" dirty="0" smtClean="0"/>
              <a:t>&lt;link </a:t>
            </a:r>
            <a:r>
              <a:rPr lang="en-US" sz="2000" dirty="0" err="1" smtClean="0"/>
              <a:t>rel</a:t>
            </a:r>
            <a:r>
              <a:rPr lang="en-US" sz="2000" dirty="0" smtClean="0"/>
              <a:t>="</a:t>
            </a:r>
            <a:r>
              <a:rPr lang="en-US" sz="2000" dirty="0" err="1" smtClean="0"/>
              <a:t>dns-prefetch</a:t>
            </a:r>
            <a:r>
              <a:rPr lang="en-US" sz="2000" dirty="0" smtClean="0"/>
              <a:t>" </a:t>
            </a:r>
            <a:r>
              <a:rPr lang="en-US" sz="2000" dirty="0" err="1" smtClean="0"/>
              <a:t>href</a:t>
            </a:r>
            <a:r>
              <a:rPr lang="en-US" sz="2000" dirty="0" smtClean="0"/>
              <a:t>="http://nsclick.baidu.com" /&gt;</a:t>
            </a:r>
            <a:br>
              <a:rPr lang="en-US" sz="2000" dirty="0" smtClean="0"/>
            </a:br>
            <a:r>
              <a:rPr lang="en-US" sz="2000" dirty="0" smtClean="0"/>
              <a:t>&lt;link </a:t>
            </a:r>
            <a:r>
              <a:rPr lang="en-US" sz="2000" dirty="0" err="1" smtClean="0"/>
              <a:t>rel</a:t>
            </a:r>
            <a:r>
              <a:rPr lang="en-US" sz="2000" dirty="0" smtClean="0"/>
              <a:t>="</a:t>
            </a:r>
            <a:r>
              <a:rPr lang="en-US" sz="2000" dirty="0" err="1" smtClean="0"/>
              <a:t>dns-prefetch</a:t>
            </a:r>
            <a:r>
              <a:rPr lang="en-US" sz="2000" dirty="0" smtClean="0"/>
              <a:t>" </a:t>
            </a:r>
            <a:r>
              <a:rPr lang="en-US" sz="2000" dirty="0" err="1" smtClean="0"/>
              <a:t>href</a:t>
            </a:r>
            <a:r>
              <a:rPr lang="en-US" sz="2000" dirty="0" smtClean="0"/>
              <a:t>="http://hm.baidu.com</a:t>
            </a:r>
            <a:r>
              <a:rPr lang="en-US" sz="1800" dirty="0" smtClean="0"/>
              <a:t>" /&gt;</a:t>
            </a:r>
            <a:endParaRPr lang="en-US" altLang="zh-CN" sz="1800" dirty="0" smtClean="0"/>
          </a:p>
          <a:p>
            <a:r>
              <a:rPr lang="zh-CN" altLang="en-US" sz="3600" dirty="0" smtClean="0"/>
              <a:t>升级服务器到最新配置</a:t>
            </a:r>
            <a:endParaRPr lang="en-US" altLang="zh-CN" sz="2800" dirty="0" smtClean="0"/>
          </a:p>
          <a:p>
            <a:pPr lvl="1" fontAlgn="base" latinLnBrk="1"/>
            <a:endParaRPr lang="zh-CN" altLang="en-US" sz="2000" dirty="0" smtClean="0"/>
          </a:p>
          <a:p>
            <a:endParaRPr lang="en-US" altLang="zh-CN" sz="3200" b="1" dirty="0" smtClean="0"/>
          </a:p>
          <a:p>
            <a:pPr lvl="1"/>
            <a:endParaRPr lang="en-US" altLang="zh-CN" sz="2000" b="1" dirty="0" smtClean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8686800" cy="1304118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性能优化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2.2CSS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优化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571612"/>
            <a:ext cx="8401080" cy="5072098"/>
          </a:xfrm>
        </p:spPr>
        <p:txBody>
          <a:bodyPr>
            <a:normAutofit/>
          </a:bodyPr>
          <a:lstStyle/>
          <a:p>
            <a:pPr fontAlgn="base" latinLnBrk="1"/>
            <a:r>
              <a:rPr lang="en-US" altLang="zh-CN" sz="3200" dirty="0" smtClean="0"/>
              <a:t>· </a:t>
            </a:r>
            <a:r>
              <a:rPr lang="zh-CN" altLang="en-US" sz="3200" dirty="0" smtClean="0"/>
              <a:t>尽量避免写在</a:t>
            </a:r>
            <a:r>
              <a:rPr lang="en-US" sz="3200" dirty="0" smtClean="0"/>
              <a:t>HTML</a:t>
            </a:r>
            <a:r>
              <a:rPr lang="zh-CN" altLang="en-US" sz="3200" dirty="0" smtClean="0"/>
              <a:t>标签中写</a:t>
            </a:r>
            <a:r>
              <a:rPr lang="en-US" sz="3200" dirty="0" smtClean="0"/>
              <a:t>Style</a:t>
            </a:r>
            <a:r>
              <a:rPr lang="zh-CN" altLang="en-US" sz="3200" dirty="0" smtClean="0"/>
              <a:t>属性</a:t>
            </a:r>
          </a:p>
          <a:p>
            <a:pPr fontAlgn="base" latinLnBrk="1"/>
            <a:r>
              <a:rPr lang="en-US" altLang="zh-CN" sz="3200" dirty="0" smtClean="0"/>
              <a:t>· </a:t>
            </a:r>
            <a:r>
              <a:rPr lang="zh-CN" altLang="en-US" sz="3200" dirty="0" smtClean="0"/>
              <a:t>避免</a:t>
            </a:r>
            <a:r>
              <a:rPr lang="en-US" sz="3200" dirty="0" smtClean="0"/>
              <a:t>CSS</a:t>
            </a:r>
            <a:r>
              <a:rPr lang="zh-CN" altLang="en-US" sz="3200" dirty="0" smtClean="0"/>
              <a:t>表达式</a:t>
            </a:r>
            <a:endParaRPr lang="en-US" altLang="zh-CN" sz="3200" dirty="0" smtClean="0"/>
          </a:p>
          <a:p>
            <a:pPr lvl="1" fontAlgn="base" latinLnBrk="1"/>
            <a:r>
              <a:rPr lang="en-US" sz="2000" b="1" dirty="0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background-color: expression((new Date()).</a:t>
            </a:r>
            <a:r>
              <a:rPr lang="en-US" sz="2000" b="1" dirty="0" err="1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getHours</a:t>
            </a:r>
            <a:r>
              <a:rPr lang="en-US" sz="2000" b="1" dirty="0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()%2 ? "#B8D4FF" : "#F08A00" );</a:t>
            </a:r>
            <a:endParaRPr lang="en-US" altLang="zh-CN" sz="2000" dirty="0" smtClean="0">
              <a:solidFill>
                <a:srgbClr val="FFFF00"/>
              </a:solidFill>
              <a:latin typeface="Gulim" pitchFamily="34" charset="-127"/>
              <a:ea typeface="Gulim" pitchFamily="34" charset="-127"/>
            </a:endParaRPr>
          </a:p>
          <a:p>
            <a:pPr lvl="1" fontAlgn="base" latinLnBrk="1"/>
            <a:r>
              <a:rPr lang="zh-CN" altLang="en-US" sz="2800" dirty="0" smtClean="0"/>
              <a:t>频率高</a:t>
            </a:r>
            <a:r>
              <a:rPr lang="en-US" altLang="zh-CN" sz="2800" dirty="0" smtClean="0"/>
              <a:t>,</a:t>
            </a:r>
            <a:r>
              <a:rPr lang="en-US" altLang="zh-CN" sz="2800" dirty="0" err="1" smtClean="0"/>
              <a:t>mouseMove</a:t>
            </a:r>
            <a:r>
              <a:rPr lang="en-US" altLang="zh-CN" sz="2800" dirty="0" smtClean="0"/>
              <a:t> 10000</a:t>
            </a:r>
            <a:r>
              <a:rPr lang="zh-CN" altLang="en-US" sz="2800" dirty="0" smtClean="0"/>
              <a:t>次</a:t>
            </a:r>
            <a:endParaRPr lang="zh-CN" altLang="en-US" sz="2800" dirty="0" smtClean="0"/>
          </a:p>
          <a:p>
            <a:pPr fontAlgn="base" latinLnBrk="1"/>
            <a:r>
              <a:rPr lang="en-US" altLang="zh-CN" sz="3200" dirty="0" smtClean="0"/>
              <a:t>· </a:t>
            </a:r>
            <a:r>
              <a:rPr lang="zh-CN" altLang="en-US" sz="3200" dirty="0" smtClean="0"/>
              <a:t>移除空的</a:t>
            </a:r>
            <a:r>
              <a:rPr lang="en-US" sz="3200" dirty="0" smtClean="0"/>
              <a:t>CSS</a:t>
            </a:r>
            <a:r>
              <a:rPr lang="zh-CN" altLang="en-US" sz="3200" dirty="0" smtClean="0"/>
              <a:t>规则</a:t>
            </a:r>
            <a:r>
              <a:rPr lang="en-US" altLang="zh-CN" sz="3200" dirty="0" smtClean="0"/>
              <a:t>—</a:t>
            </a:r>
            <a:r>
              <a:rPr lang="zh-CN" altLang="en-US" sz="3200" dirty="0" smtClean="0"/>
              <a:t>文件大小，渲染</a:t>
            </a:r>
          </a:p>
          <a:p>
            <a:pPr fontAlgn="base" latinLnBrk="1"/>
            <a:r>
              <a:rPr lang="zh-CN" altLang="en-US" sz="3200" dirty="0" smtClean="0"/>
              <a:t>不</a:t>
            </a:r>
            <a:r>
              <a:rPr lang="zh-CN" altLang="en-US" sz="3200" dirty="0" smtClean="0"/>
              <a:t>滥用计算量较大的</a:t>
            </a:r>
            <a:r>
              <a:rPr lang="en-US" sz="3200" dirty="0" smtClean="0"/>
              <a:t>Float</a:t>
            </a: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en-US" sz="32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8686800" cy="1304118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性能优化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2.2CSS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优化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571612"/>
            <a:ext cx="8543956" cy="5072098"/>
          </a:xfrm>
        </p:spPr>
        <p:txBody>
          <a:bodyPr>
            <a:normAutofit/>
          </a:bodyPr>
          <a:lstStyle/>
          <a:p>
            <a:pPr fontAlgn="base" latinLnBrk="1"/>
            <a:r>
              <a:rPr lang="en-US" altLang="zh-CN" sz="3200" dirty="0" smtClean="0">
                <a:latin typeface="Gulim" pitchFamily="34" charset="-127"/>
                <a:ea typeface="Gulim" pitchFamily="34" charset="-127"/>
              </a:rPr>
              <a:t>· </a:t>
            </a:r>
            <a:r>
              <a:rPr lang="zh-CN" altLang="en-US" sz="3200" dirty="0" smtClean="0">
                <a:latin typeface="Gulim" pitchFamily="34" charset="-127"/>
                <a:ea typeface="Gulim" pitchFamily="34" charset="-127"/>
              </a:rPr>
              <a:t>正确使用</a:t>
            </a:r>
            <a:r>
              <a:rPr lang="en-US" sz="3200" dirty="0" smtClean="0">
                <a:latin typeface="Gulim" pitchFamily="34" charset="-127"/>
                <a:ea typeface="Gulim" pitchFamily="34" charset="-127"/>
              </a:rPr>
              <a:t>Display</a:t>
            </a:r>
            <a:r>
              <a:rPr lang="zh-CN" altLang="en-US" sz="3200" dirty="0" smtClean="0">
                <a:latin typeface="Gulim" pitchFamily="34" charset="-127"/>
                <a:ea typeface="Gulim" pitchFamily="34" charset="-127"/>
              </a:rPr>
              <a:t>的属性</a:t>
            </a:r>
            <a:endParaRPr lang="en-US" altLang="zh-CN" sz="3200" dirty="0" smtClean="0">
              <a:latin typeface="Gulim" pitchFamily="34" charset="-127"/>
              <a:ea typeface="Gulim" pitchFamily="34" charset="-127"/>
            </a:endParaRPr>
          </a:p>
          <a:p>
            <a:pPr lvl="1" fontAlgn="base" latinLnBrk="1"/>
            <a:r>
              <a:rPr lang="en-US" sz="2800" dirty="0" err="1" smtClean="0">
                <a:latin typeface="Gulim" pitchFamily="34" charset="-127"/>
                <a:ea typeface="Gulim" pitchFamily="34" charset="-127"/>
              </a:rPr>
              <a:t>display:</a:t>
            </a:r>
            <a:r>
              <a:rPr lang="en-US" sz="2800" dirty="0" err="1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inline</a:t>
            </a:r>
            <a:r>
              <a:rPr lang="zh-CN" altLang="en-US" sz="2800" dirty="0" smtClean="0">
                <a:latin typeface="Gulim" pitchFamily="34" charset="-127"/>
                <a:ea typeface="Gulim" pitchFamily="34" charset="-127"/>
              </a:rPr>
              <a:t>后</a:t>
            </a:r>
            <a:r>
              <a:rPr lang="zh-CN" altLang="en-US" sz="2800" dirty="0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不应</a:t>
            </a:r>
            <a:r>
              <a:rPr lang="zh-CN" altLang="en-US" sz="2800" dirty="0" smtClean="0">
                <a:latin typeface="Gulim" pitchFamily="34" charset="-127"/>
                <a:ea typeface="Gulim" pitchFamily="34" charset="-127"/>
              </a:rPr>
              <a:t>该再使用</a:t>
            </a:r>
            <a:r>
              <a:rPr lang="en-US" sz="2800" dirty="0" err="1" smtClean="0">
                <a:latin typeface="Gulim" pitchFamily="34" charset="-127"/>
                <a:ea typeface="Gulim" pitchFamily="34" charset="-127"/>
              </a:rPr>
              <a:t>width、height、margin、padding</a:t>
            </a:r>
            <a:r>
              <a:rPr lang="zh-CN" altLang="en-US" sz="2800" dirty="0" smtClean="0">
                <a:latin typeface="Gulim" pitchFamily="34" charset="-127"/>
                <a:ea typeface="Gulim" pitchFamily="34" charset="-127"/>
              </a:rPr>
              <a:t>以及</a:t>
            </a:r>
            <a:r>
              <a:rPr lang="en-US" sz="2800" dirty="0" smtClean="0">
                <a:latin typeface="Gulim" pitchFamily="34" charset="-127"/>
                <a:ea typeface="Gulim" pitchFamily="34" charset="-127"/>
              </a:rPr>
              <a:t>float</a:t>
            </a:r>
          </a:p>
          <a:p>
            <a:pPr lvl="1" fontAlgn="base" latinLnBrk="1"/>
            <a:r>
              <a:rPr lang="en-US" sz="2800" dirty="0" smtClean="0">
                <a:latin typeface="Gulim" pitchFamily="34" charset="-127"/>
                <a:ea typeface="Gulim" pitchFamily="34" charset="-127"/>
              </a:rPr>
              <a:t> </a:t>
            </a:r>
            <a:r>
              <a:rPr lang="en-US" sz="2800" dirty="0" err="1" smtClean="0">
                <a:latin typeface="Gulim" pitchFamily="34" charset="-127"/>
                <a:ea typeface="Gulim" pitchFamily="34" charset="-127"/>
              </a:rPr>
              <a:t>display:i</a:t>
            </a:r>
            <a:r>
              <a:rPr lang="en-US" sz="2800" dirty="0" err="1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nline</a:t>
            </a:r>
            <a:r>
              <a:rPr lang="en-US" sz="2800" dirty="0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-block</a:t>
            </a:r>
            <a:r>
              <a:rPr lang="zh-CN" altLang="en-US" sz="2800" dirty="0" smtClean="0">
                <a:latin typeface="Gulim" pitchFamily="34" charset="-127"/>
                <a:ea typeface="Gulim" pitchFamily="34" charset="-127"/>
              </a:rPr>
              <a:t>后</a:t>
            </a:r>
            <a:r>
              <a:rPr lang="zh-CN" altLang="en-US" sz="2800" dirty="0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不应</a:t>
            </a:r>
            <a:r>
              <a:rPr lang="zh-CN" altLang="en-US" sz="2800" dirty="0" smtClean="0">
                <a:latin typeface="Gulim" pitchFamily="34" charset="-127"/>
                <a:ea typeface="Gulim" pitchFamily="34" charset="-127"/>
              </a:rPr>
              <a:t>该再使用</a:t>
            </a:r>
            <a:r>
              <a:rPr lang="en-US" sz="2800" dirty="0" smtClean="0">
                <a:latin typeface="Gulim" pitchFamily="34" charset="-127"/>
                <a:ea typeface="Gulim" pitchFamily="34" charset="-127"/>
              </a:rPr>
              <a:t>float</a:t>
            </a:r>
          </a:p>
          <a:p>
            <a:pPr lvl="1" fontAlgn="base" latinLnBrk="1"/>
            <a:r>
              <a:rPr lang="en-US" sz="2800" dirty="0" smtClean="0">
                <a:latin typeface="Gulim" pitchFamily="34" charset="-127"/>
                <a:ea typeface="Gulim" pitchFamily="34" charset="-127"/>
              </a:rPr>
              <a:t> </a:t>
            </a:r>
            <a:r>
              <a:rPr lang="en-US" sz="2800" dirty="0" err="1" smtClean="0">
                <a:latin typeface="Gulim" pitchFamily="34" charset="-127"/>
                <a:ea typeface="Gulim" pitchFamily="34" charset="-127"/>
              </a:rPr>
              <a:t>display:</a:t>
            </a:r>
            <a:r>
              <a:rPr lang="en-US" sz="2800" dirty="0" err="1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block</a:t>
            </a:r>
            <a:r>
              <a:rPr lang="zh-CN" altLang="en-US" sz="2800" dirty="0" smtClean="0">
                <a:latin typeface="Gulim" pitchFamily="34" charset="-127"/>
                <a:ea typeface="Gulim" pitchFamily="34" charset="-127"/>
              </a:rPr>
              <a:t>后</a:t>
            </a:r>
            <a:r>
              <a:rPr lang="zh-CN" altLang="en-US" sz="2800" dirty="0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不应</a:t>
            </a:r>
            <a:r>
              <a:rPr lang="zh-CN" altLang="en-US" sz="2800" dirty="0" smtClean="0">
                <a:latin typeface="Gulim" pitchFamily="34" charset="-127"/>
                <a:ea typeface="Gulim" pitchFamily="34" charset="-127"/>
              </a:rPr>
              <a:t>该再使用</a:t>
            </a:r>
            <a:r>
              <a:rPr lang="en-US" sz="2800" dirty="0" smtClean="0">
                <a:latin typeface="Gulim" pitchFamily="34" charset="-127"/>
                <a:ea typeface="Gulim" pitchFamily="34" charset="-127"/>
              </a:rPr>
              <a:t>vertical-align</a:t>
            </a:r>
          </a:p>
          <a:p>
            <a:pPr lvl="1" fontAlgn="base" latinLnBrk="1"/>
            <a:r>
              <a:rPr lang="en-US" sz="2800" dirty="0" smtClean="0">
                <a:latin typeface="Gulim" pitchFamily="34" charset="-127"/>
                <a:ea typeface="Gulim" pitchFamily="34" charset="-127"/>
              </a:rPr>
              <a:t> </a:t>
            </a:r>
            <a:r>
              <a:rPr lang="en-US" sz="2800" dirty="0" err="1" smtClean="0">
                <a:latin typeface="Gulim" pitchFamily="34" charset="-127"/>
                <a:ea typeface="Gulim" pitchFamily="34" charset="-127"/>
              </a:rPr>
              <a:t>display:</a:t>
            </a:r>
            <a:r>
              <a:rPr lang="en-US" sz="2800" dirty="0" err="1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table</a:t>
            </a:r>
            <a:r>
              <a:rPr lang="en-US" sz="2800" dirty="0" smtClean="0">
                <a:latin typeface="Gulim" pitchFamily="34" charset="-127"/>
                <a:ea typeface="Gulim" pitchFamily="34" charset="-127"/>
              </a:rPr>
              <a:t>-*</a:t>
            </a:r>
            <a:r>
              <a:rPr lang="zh-CN" altLang="en-US" sz="2800" dirty="0" smtClean="0">
                <a:latin typeface="Gulim" pitchFamily="34" charset="-127"/>
                <a:ea typeface="Gulim" pitchFamily="34" charset="-127"/>
              </a:rPr>
              <a:t>后</a:t>
            </a:r>
            <a:r>
              <a:rPr lang="zh-CN" altLang="en-US" sz="2800" dirty="0" smtClean="0">
                <a:solidFill>
                  <a:srgbClr val="FFFF00"/>
                </a:solidFill>
                <a:latin typeface="Gulim" pitchFamily="34" charset="-127"/>
                <a:ea typeface="Gulim" pitchFamily="34" charset="-127"/>
              </a:rPr>
              <a:t>不应</a:t>
            </a:r>
            <a:r>
              <a:rPr lang="zh-CN" altLang="en-US" sz="2800" dirty="0" smtClean="0">
                <a:latin typeface="Gulim" pitchFamily="34" charset="-127"/>
                <a:ea typeface="Gulim" pitchFamily="34" charset="-127"/>
              </a:rPr>
              <a:t>该再使用</a:t>
            </a:r>
            <a:r>
              <a:rPr lang="en-US" sz="2800" dirty="0" smtClean="0">
                <a:latin typeface="Gulim" pitchFamily="34" charset="-127"/>
                <a:ea typeface="Gulim" pitchFamily="34" charset="-127"/>
              </a:rPr>
              <a:t>margin</a:t>
            </a:r>
            <a:r>
              <a:rPr lang="zh-CN" altLang="en-US" sz="2800" dirty="0" smtClean="0">
                <a:latin typeface="Gulim" pitchFamily="34" charset="-127"/>
                <a:ea typeface="Gulim" pitchFamily="34" charset="-127"/>
              </a:rPr>
              <a:t>或者</a:t>
            </a:r>
            <a:r>
              <a:rPr lang="en-US" sz="2800" dirty="0" smtClean="0">
                <a:latin typeface="Gulim" pitchFamily="34" charset="-127"/>
                <a:ea typeface="Gulim" pitchFamily="34" charset="-127"/>
              </a:rPr>
              <a:t>float</a:t>
            </a:r>
            <a:r>
              <a:rPr lang="zh-CN" altLang="en-US" sz="2800" dirty="0" smtClean="0">
                <a:latin typeface="Gulim" pitchFamily="34" charset="-127"/>
                <a:ea typeface="Gulim" pitchFamily="34" charset="-127"/>
              </a:rPr>
              <a:t/>
            </a:r>
            <a:br>
              <a:rPr lang="zh-CN" altLang="en-US" sz="2800" dirty="0" smtClean="0">
                <a:latin typeface="Gulim" pitchFamily="34" charset="-127"/>
                <a:ea typeface="Gulim" pitchFamily="34" charset="-127"/>
              </a:rPr>
            </a:br>
            <a:endParaRPr lang="en-US" sz="2800" dirty="0">
              <a:latin typeface="Gulim" pitchFamily="34" charset="-127"/>
              <a:ea typeface="Gulim" pitchFamily="34" charset="-127"/>
              <a:cs typeface="Arial Unicode MS" pitchFamily="34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71472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8686800" cy="1304118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性能优化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2.2CSS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优化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571612"/>
            <a:ext cx="8229600" cy="5072098"/>
          </a:xfrm>
        </p:spPr>
        <p:txBody>
          <a:bodyPr>
            <a:normAutofit/>
          </a:bodyPr>
          <a:lstStyle/>
          <a:p>
            <a:pPr fontAlgn="base" latinLnBrk="1"/>
            <a:r>
              <a:rPr lang="en-US" altLang="zh-CN" sz="3200" dirty="0" smtClean="0"/>
              <a:t>·</a:t>
            </a:r>
            <a:r>
              <a:rPr lang="zh-CN" altLang="en-US" sz="3200" b="1" dirty="0" smtClean="0"/>
              <a:t>不滥用</a:t>
            </a:r>
            <a:r>
              <a:rPr lang="en-US" altLang="zh-CN" sz="3200" b="1" dirty="0" smtClean="0"/>
              <a:t>Web</a:t>
            </a:r>
            <a:r>
              <a:rPr lang="zh-CN" altLang="en-US" sz="3200" b="1" dirty="0" smtClean="0"/>
              <a:t>字体 </a:t>
            </a:r>
            <a:r>
              <a:rPr lang="en-US" altLang="zh-CN" sz="3200" b="1" dirty="0" smtClean="0"/>
              <a:t>--</a:t>
            </a:r>
            <a:r>
              <a:rPr lang="zh-CN" altLang="en-US" sz="3200" dirty="0" smtClean="0"/>
              <a:t>下载，解析，重绘</a:t>
            </a:r>
          </a:p>
          <a:p>
            <a:pPr fontAlgn="base" latinLnBrk="1"/>
            <a:r>
              <a:rPr lang="en-US" altLang="zh-CN" sz="3200" b="1" dirty="0" smtClean="0"/>
              <a:t>· </a:t>
            </a:r>
            <a:r>
              <a:rPr lang="zh-CN" altLang="en-US" sz="3200" b="1" dirty="0" smtClean="0"/>
              <a:t>不声明过多的</a:t>
            </a:r>
            <a:r>
              <a:rPr lang="en-US" altLang="zh-CN" sz="3200" b="1" dirty="0" smtClean="0"/>
              <a:t>Font-size</a:t>
            </a:r>
            <a:endParaRPr lang="zh-CN" altLang="en-US" sz="3200" dirty="0" smtClean="0"/>
          </a:p>
          <a:p>
            <a:pPr fontAlgn="base" latinLnBrk="1"/>
            <a:r>
              <a:rPr lang="en-US" altLang="zh-CN" sz="3200" b="1" dirty="0" smtClean="0"/>
              <a:t>· </a:t>
            </a:r>
            <a:r>
              <a:rPr lang="zh-CN" altLang="en-US" sz="3200" b="1" dirty="0" smtClean="0"/>
              <a:t>值为</a:t>
            </a:r>
            <a:r>
              <a:rPr lang="en-US" altLang="zh-CN" sz="3200" b="1" dirty="0" smtClean="0"/>
              <a:t>0</a:t>
            </a:r>
            <a:r>
              <a:rPr lang="zh-CN" altLang="en-US" sz="3200" b="1" dirty="0" smtClean="0"/>
              <a:t>时不需要任何单位</a:t>
            </a:r>
            <a:endParaRPr lang="zh-CN" altLang="en-US" sz="3200" dirty="0" smtClean="0"/>
          </a:p>
          <a:p>
            <a:pPr fontAlgn="base" latinLnBrk="1"/>
            <a:r>
              <a:rPr lang="en-US" altLang="zh-CN" sz="3200" b="1" dirty="0" smtClean="0"/>
              <a:t>· </a:t>
            </a:r>
            <a:r>
              <a:rPr lang="zh-CN" altLang="en-US" sz="3200" b="1" dirty="0" smtClean="0"/>
              <a:t>避免让选择符看起来像正则表达式</a:t>
            </a:r>
            <a:endParaRPr lang="en-US" altLang="zh-CN" sz="3200" b="1" dirty="0" smtClean="0"/>
          </a:p>
          <a:p>
            <a:pPr lvl="1" fontAlgn="base" latinLnBrk="1"/>
            <a:r>
              <a:rPr lang="zh-CN" altLang="en-US" sz="2800" dirty="0" smtClean="0"/>
              <a:t>耗时长且可读性不佳</a:t>
            </a:r>
            <a:endParaRPr lang="en-US" altLang="zh-CN" sz="2800" dirty="0" smtClean="0"/>
          </a:p>
          <a:p>
            <a:pPr fontAlgn="base" latinLnBrk="1"/>
            <a:r>
              <a:rPr lang="zh-CN" altLang="en-US" sz="3200" dirty="0" smtClean="0"/>
              <a:t>尽量使用</a:t>
            </a:r>
            <a:r>
              <a:rPr lang="en-US" altLang="zh-CN" sz="3200" dirty="0" smtClean="0"/>
              <a:t>css3</a:t>
            </a:r>
            <a:endParaRPr lang="en-US" altLang="zh-CN" sz="2800" dirty="0" smtClean="0"/>
          </a:p>
          <a:p>
            <a:pPr fontAlgn="base" latinLnBrk="1">
              <a:buNone/>
            </a:pP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endParaRPr lang="en-US" sz="36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8686800" cy="1304118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性能优化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2.2CSS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优化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0" y="1214422"/>
            <a:ext cx="9001156" cy="5429288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l"/>
              <a:defRPr/>
            </a:pPr>
            <a:r>
              <a:rPr lang="en-US" altLang="zh-CN" sz="4000" dirty="0" smtClean="0"/>
              <a:t>·</a:t>
            </a:r>
            <a:r>
              <a:rPr lang="en-US" altLang="zh-CN" sz="5100" dirty="0" smtClean="0"/>
              <a:t>CSS </a:t>
            </a:r>
            <a:r>
              <a:rPr lang="zh-CN" altLang="en-US" sz="5100" dirty="0" smtClean="0"/>
              <a:t>预处理器</a:t>
            </a:r>
            <a:endParaRPr lang="en-US" altLang="zh-CN" sz="4000" kern="0" dirty="0" smtClean="0">
              <a:solidFill>
                <a:srgbClr val="FFFF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buNone/>
              <a:defRPr/>
            </a:pPr>
            <a:r>
              <a:rPr lang="zh-CN" altLang="en-US" sz="3200" kern="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概念</a:t>
            </a:r>
            <a:r>
              <a:rPr lang="zh-CN" altLang="en-US" sz="32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：目标格式为 </a:t>
            </a:r>
            <a:r>
              <a:rPr lang="en-US" altLang="zh-CN" sz="32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CSS </a:t>
            </a:r>
            <a:r>
              <a:rPr lang="zh-CN" altLang="en-US" sz="32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的 预处理器 是 </a:t>
            </a:r>
            <a:r>
              <a:rPr lang="en-US" altLang="zh-CN" sz="32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CSS </a:t>
            </a:r>
            <a:r>
              <a:rPr lang="zh-CN" altLang="en-US" sz="32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预处理器，但本文 特指 以最终生成 </a:t>
            </a:r>
            <a:r>
              <a:rPr lang="en-US" altLang="zh-CN" sz="32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CSS </a:t>
            </a:r>
            <a:r>
              <a:rPr lang="zh-CN" altLang="en-US" sz="32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为目的的 领域特定语言。</a:t>
            </a:r>
            <a:endParaRPr lang="en-US" altLang="zh-CN" sz="3200" kern="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buNone/>
              <a:defRPr/>
            </a:pPr>
            <a:r>
              <a:rPr lang="zh-CN" altLang="en-US" sz="3200" dirty="0" smtClean="0">
                <a:solidFill>
                  <a:srgbClr val="FF0000"/>
                </a:solidFill>
              </a:rPr>
              <a:t>主流预处理器</a:t>
            </a:r>
            <a:r>
              <a:rPr lang="zh-CN" altLang="en-US" sz="3200" dirty="0" smtClean="0"/>
              <a:t>：</a:t>
            </a:r>
            <a:r>
              <a:rPr lang="en-US" altLang="zh-CN" sz="3200" dirty="0" smtClean="0"/>
              <a:t>Sass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LESS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Stylus </a:t>
            </a:r>
            <a:r>
              <a:rPr lang="en-US" sz="3200" dirty="0" smtClean="0"/>
              <a:t> </a:t>
            </a:r>
            <a:r>
              <a:rPr lang="zh-CN" altLang="en-US" sz="3200" dirty="0" smtClean="0"/>
              <a:t>是目前最主流的 </a:t>
            </a:r>
            <a:r>
              <a:rPr lang="en-US" sz="3200" dirty="0" smtClean="0"/>
              <a:t>CSS </a:t>
            </a:r>
            <a:r>
              <a:rPr lang="zh-CN" altLang="en-US" sz="3200" dirty="0" smtClean="0"/>
              <a:t>预处理器。</a:t>
            </a:r>
            <a:endParaRPr lang="en-US" altLang="zh-CN" sz="3200" dirty="0" smtClean="0"/>
          </a:p>
          <a:p>
            <a:pPr>
              <a:buNone/>
              <a:defRPr/>
            </a:pPr>
            <a:r>
              <a:rPr lang="zh-CN" altLang="en-US" sz="3200" dirty="0" smtClean="0">
                <a:solidFill>
                  <a:srgbClr val="FFFF00"/>
                </a:solidFill>
              </a:rPr>
              <a:t>演示</a:t>
            </a:r>
            <a:r>
              <a:rPr lang="en-US" altLang="zh-CN" sz="3200" dirty="0" smtClean="0">
                <a:solidFill>
                  <a:srgbClr val="FFFF00"/>
                </a:solidFill>
              </a:rPr>
              <a:t>Demo</a:t>
            </a:r>
            <a:r>
              <a:rPr lang="zh-CN" altLang="en-US" sz="3200" dirty="0" smtClean="0">
                <a:solidFill>
                  <a:srgbClr val="FF0000"/>
                </a:solidFill>
              </a:rPr>
              <a:t>：</a:t>
            </a:r>
            <a:r>
              <a:rPr lang="zh-CN" altLang="en-US" sz="3200" dirty="0" smtClean="0"/>
              <a:t>以</a:t>
            </a:r>
            <a:r>
              <a:rPr lang="en-US" altLang="zh-CN" sz="3200" dirty="0" smtClean="0"/>
              <a:t>less</a:t>
            </a:r>
            <a:r>
              <a:rPr lang="zh-CN" altLang="en-US" sz="3200" dirty="0" smtClean="0"/>
              <a:t>为例。</a:t>
            </a:r>
            <a:endParaRPr lang="en-US" altLang="zh-CN" sz="3200" dirty="0" smtClean="0"/>
          </a:p>
          <a:p>
            <a:pPr>
              <a:buNone/>
              <a:defRPr/>
            </a:pPr>
            <a:r>
              <a:rPr lang="zh-CN" altLang="en-US" sz="3200" b="1" dirty="0" smtClean="0">
                <a:solidFill>
                  <a:srgbClr val="FF0000"/>
                </a:solidFill>
              </a:rPr>
              <a:t>原理</a:t>
            </a:r>
          </a:p>
          <a:p>
            <a:pPr>
              <a:buNone/>
              <a:defRPr/>
            </a:pPr>
            <a:r>
              <a:rPr lang="zh-CN" altLang="en-US" sz="3200" dirty="0" smtClean="0"/>
              <a:t>解析</a:t>
            </a:r>
            <a:r>
              <a:rPr lang="en-US" sz="3200" dirty="0" smtClean="0"/>
              <a:t>DSL </a:t>
            </a:r>
            <a:r>
              <a:rPr lang="zh-CN" altLang="en-US" sz="3200" dirty="0" smtClean="0"/>
              <a:t>源代码 </a:t>
            </a:r>
            <a:r>
              <a:rPr lang="en-US" altLang="zh-CN" sz="3200" dirty="0" smtClean="0"/>
              <a:t>(</a:t>
            </a:r>
            <a:r>
              <a:rPr lang="en-US" sz="3200" dirty="0" smtClean="0"/>
              <a:t>LESS)</a:t>
            </a:r>
          </a:p>
          <a:p>
            <a:pPr>
              <a:buNone/>
              <a:defRPr/>
            </a:pPr>
            <a:r>
              <a:rPr lang="zh-CN" altLang="en-US" sz="3200" dirty="0" smtClean="0"/>
              <a:t>找到动态生成 相关节点转换为 静态分析树</a:t>
            </a:r>
          </a:p>
          <a:p>
            <a:pPr>
              <a:buNone/>
              <a:defRPr/>
            </a:pPr>
            <a:r>
              <a:rPr lang="en-US" altLang="zh-CN" sz="3200" dirty="0" smtClean="0"/>
              <a:t>CSS </a:t>
            </a:r>
            <a:r>
              <a:rPr lang="zh-CN" altLang="en-US" sz="3200" dirty="0" smtClean="0"/>
              <a:t>的 静态分析树</a:t>
            </a:r>
          </a:p>
          <a:p>
            <a:pPr>
              <a:buNone/>
              <a:defRPr/>
            </a:pPr>
            <a:r>
              <a:rPr lang="en-US" altLang="zh-CN" sz="3200" dirty="0" smtClean="0"/>
              <a:t>CSS </a:t>
            </a:r>
            <a:r>
              <a:rPr lang="zh-CN" altLang="en-US" sz="3200" dirty="0" smtClean="0"/>
              <a:t>代码</a:t>
            </a:r>
            <a:endParaRPr lang="en-US" altLang="zh-CN" sz="3200" dirty="0" smtClean="0"/>
          </a:p>
          <a:p>
            <a:pPr>
              <a:buNone/>
              <a:defRPr/>
            </a:pPr>
            <a:r>
              <a:rPr lang="zh-CN" altLang="en-US" sz="3200" b="1" dirty="0" smtClean="0">
                <a:solidFill>
                  <a:srgbClr val="FF0000"/>
                </a:solidFill>
              </a:rPr>
              <a:t>优缺点</a:t>
            </a:r>
          </a:p>
          <a:p>
            <a:pPr>
              <a:buNone/>
              <a:defRPr/>
            </a:pPr>
            <a:r>
              <a:rPr lang="zh-CN" altLang="en-US" sz="3200" dirty="0" smtClean="0"/>
              <a:t>优点：语言级逻辑处理，动态特性，改善项目结构</a:t>
            </a:r>
          </a:p>
          <a:p>
            <a:pPr>
              <a:buNone/>
              <a:defRPr/>
            </a:pPr>
            <a:r>
              <a:rPr lang="zh-CN" altLang="en-US" sz="3200" dirty="0" smtClean="0"/>
              <a:t>缺点：采用特殊语法，框架耦合度高，复杂度高</a:t>
            </a:r>
          </a:p>
          <a:p>
            <a:pPr fontAlgn="base" latinLnBrk="1">
              <a:buNone/>
            </a:pP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endParaRPr lang="en-US" sz="36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8" y="3071810"/>
            <a:ext cx="3143272" cy="1711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36" y="5429264"/>
            <a:ext cx="2817709" cy="96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8686800" cy="1071570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性能优化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2.2CSS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优化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715040"/>
          </a:xfrm>
        </p:spPr>
        <p:txBody>
          <a:bodyPr>
            <a:normAutofit fontScale="70000" lnSpcReduction="20000"/>
          </a:bodyPr>
          <a:lstStyle/>
          <a:p>
            <a:pPr>
              <a:buNone/>
              <a:defRPr/>
            </a:pPr>
            <a:endParaRPr lang="en-US" altLang="zh-CN" sz="4000" dirty="0" smtClean="0"/>
          </a:p>
          <a:p>
            <a:pPr>
              <a:buFont typeface="Wingdings" pitchFamily="2" charset="2"/>
              <a:buChar char="l"/>
              <a:defRPr/>
            </a:pPr>
            <a:r>
              <a:rPr lang="zh-CN" altLang="en-US" sz="5100" dirty="0" smtClean="0"/>
              <a:t>标准化各种浏览器前缀</a:t>
            </a:r>
            <a:endParaRPr lang="en-US" altLang="zh-CN" sz="5100" dirty="0" smtClean="0"/>
          </a:p>
          <a:p>
            <a:pPr>
              <a:buNone/>
              <a:defRPr/>
            </a:pPr>
            <a:r>
              <a:rPr lang="en-US" altLang="zh-CN" sz="4000" dirty="0" smtClean="0"/>
              <a:t>CSS </a:t>
            </a:r>
            <a:r>
              <a:rPr lang="zh-CN" altLang="en-US" sz="4000" dirty="0" smtClean="0"/>
              <a:t>后处理器</a:t>
            </a:r>
            <a:endParaRPr lang="en-US" altLang="zh-CN" sz="3200" kern="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buNone/>
              <a:defRPr/>
            </a:pPr>
            <a:r>
              <a:rPr lang="zh-CN" altLang="en-US" sz="3200" kern="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概念</a:t>
            </a:r>
            <a:r>
              <a:rPr lang="zh-CN" altLang="en-US" sz="32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sz="3200" dirty="0" smtClean="0"/>
              <a:t>CSS </a:t>
            </a:r>
            <a:r>
              <a:rPr lang="zh-CN" altLang="en-US" sz="3200" dirty="0" smtClean="0"/>
              <a:t>后处理器 是对 </a:t>
            </a:r>
            <a:r>
              <a:rPr lang="en-US" altLang="zh-CN" sz="3200" dirty="0" smtClean="0"/>
              <a:t>CSS </a:t>
            </a:r>
            <a:r>
              <a:rPr lang="zh-CN" altLang="en-US" sz="3200" dirty="0" smtClean="0"/>
              <a:t>进行处理，并最终生成 </a:t>
            </a:r>
            <a:r>
              <a:rPr lang="en-US" altLang="zh-CN" sz="3200" dirty="0" smtClean="0"/>
              <a:t>CSS </a:t>
            </a:r>
            <a:r>
              <a:rPr lang="zh-CN" altLang="en-US" sz="3200" dirty="0" smtClean="0"/>
              <a:t>的 预处理器，它属于广义上的 </a:t>
            </a:r>
            <a:r>
              <a:rPr lang="en-US" altLang="zh-CN" sz="3200" dirty="0" smtClean="0"/>
              <a:t>CSS </a:t>
            </a:r>
            <a:r>
              <a:rPr lang="zh-CN" altLang="en-US" sz="3200" dirty="0" smtClean="0"/>
              <a:t>预处理器</a:t>
            </a:r>
            <a:r>
              <a:rPr lang="zh-CN" altLang="en-US" sz="32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endParaRPr lang="en-US" altLang="zh-CN" sz="3200" kern="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buNone/>
              <a:defRPr/>
            </a:pPr>
            <a:r>
              <a:rPr lang="zh-CN" altLang="en-US" sz="3200" dirty="0" smtClean="0">
                <a:solidFill>
                  <a:srgbClr val="FF0000"/>
                </a:solidFill>
              </a:rPr>
              <a:t>主流预处理器</a:t>
            </a:r>
            <a:r>
              <a:rPr lang="zh-CN" altLang="en-US" sz="3200" dirty="0" smtClean="0"/>
              <a:t>：最火的</a:t>
            </a:r>
            <a:r>
              <a:rPr lang="en-US" sz="3200" dirty="0" smtClean="0"/>
              <a:t> </a:t>
            </a:r>
            <a:r>
              <a:rPr lang="en-US" sz="3200" dirty="0" err="1" smtClean="0">
                <a:hlinkClick r:id="rId2" tooltip="Parse CSS and add vendor prefixes to rules by Can I Use"/>
              </a:rPr>
              <a:t>Autoprefixer</a:t>
            </a:r>
            <a:r>
              <a:rPr lang="zh-CN" altLang="en-US" sz="3200" dirty="0" smtClean="0"/>
              <a:t>，</a:t>
            </a:r>
            <a:r>
              <a:rPr lang="en-US" sz="3200" dirty="0" smtClean="0"/>
              <a:t> Rework</a:t>
            </a:r>
            <a:r>
              <a:rPr lang="zh-CN" altLang="en-US" sz="3200" dirty="0" smtClean="0"/>
              <a:t>，</a:t>
            </a:r>
            <a:r>
              <a:rPr lang="en-US" sz="3200" dirty="0" smtClean="0"/>
              <a:t> </a:t>
            </a:r>
            <a:r>
              <a:rPr lang="en-US" sz="3200" dirty="0" err="1" smtClean="0"/>
              <a:t>PostCSS</a:t>
            </a:r>
            <a:endParaRPr lang="en-US" sz="3200" dirty="0" smtClean="0"/>
          </a:p>
          <a:p>
            <a:pPr>
              <a:buNone/>
              <a:defRPr/>
            </a:pPr>
            <a:endParaRPr lang="en-US" sz="3200" b="1" dirty="0" smtClean="0"/>
          </a:p>
          <a:p>
            <a:pPr>
              <a:buNone/>
              <a:defRPr/>
            </a:pPr>
            <a:endParaRPr lang="en-US" altLang="zh-CN" sz="3200" dirty="0" smtClean="0"/>
          </a:p>
          <a:p>
            <a:pPr>
              <a:buNone/>
              <a:defRPr/>
            </a:pPr>
            <a:endParaRPr lang="en-US" altLang="zh-CN" sz="3200" dirty="0" smtClean="0"/>
          </a:p>
          <a:p>
            <a:pPr>
              <a:buNone/>
              <a:defRPr/>
            </a:pPr>
            <a:r>
              <a:rPr lang="zh-CN" altLang="en-US" sz="3200" dirty="0" smtClean="0">
                <a:solidFill>
                  <a:srgbClr val="FF0000"/>
                </a:solidFill>
              </a:rPr>
              <a:t>原理</a:t>
            </a:r>
            <a:r>
              <a:rPr lang="zh-CN" altLang="en-US" sz="3200" dirty="0" smtClean="0"/>
              <a:t>：</a:t>
            </a:r>
            <a:endParaRPr lang="en-US" altLang="zh-CN" sz="3200" dirty="0" smtClean="0"/>
          </a:p>
          <a:p>
            <a:pPr>
              <a:buNone/>
              <a:defRPr/>
            </a:pPr>
            <a:r>
              <a:rPr lang="zh-CN" altLang="en-US" sz="3200" dirty="0" smtClean="0"/>
              <a:t>解析</a:t>
            </a:r>
            <a:r>
              <a:rPr lang="en-US" altLang="zh-CN" sz="3200" dirty="0" smtClean="0"/>
              <a:t>CSS </a:t>
            </a:r>
            <a:r>
              <a:rPr lang="zh-CN" altLang="en-US" sz="3200" dirty="0" smtClean="0"/>
              <a:t>，获得 分析树</a:t>
            </a:r>
          </a:p>
          <a:p>
            <a:pPr>
              <a:buNone/>
              <a:defRPr/>
            </a:pPr>
            <a:r>
              <a:rPr lang="zh-CN" altLang="en-US" sz="3200" dirty="0" smtClean="0"/>
              <a:t>对 </a:t>
            </a:r>
            <a:r>
              <a:rPr lang="en-US" altLang="zh-CN" sz="3200" dirty="0" smtClean="0"/>
              <a:t>CSS </a:t>
            </a:r>
            <a:r>
              <a:rPr lang="zh-CN" altLang="en-US" sz="3200" dirty="0" smtClean="0"/>
              <a:t>的 分析树 进行 后处理</a:t>
            </a:r>
          </a:p>
          <a:p>
            <a:pPr>
              <a:buNone/>
              <a:defRPr/>
            </a:pPr>
            <a:r>
              <a:rPr lang="zh-CN" altLang="en-US" sz="3200" dirty="0" smtClean="0"/>
              <a:t>将 </a:t>
            </a:r>
            <a:r>
              <a:rPr lang="en-US" altLang="zh-CN" sz="3200" dirty="0" smtClean="0"/>
              <a:t>CSS </a:t>
            </a:r>
            <a:r>
              <a:rPr lang="zh-CN" altLang="en-US" sz="3200" dirty="0" smtClean="0"/>
              <a:t>的 分析树 转换为 </a:t>
            </a:r>
            <a:r>
              <a:rPr lang="en-US" altLang="zh-CN" sz="3200" dirty="0" smtClean="0"/>
              <a:t>CSS </a:t>
            </a:r>
            <a:r>
              <a:rPr lang="zh-CN" altLang="en-US" sz="3200" dirty="0" smtClean="0"/>
              <a:t>代码</a:t>
            </a:r>
            <a:endParaRPr lang="en-US" altLang="zh-CN" sz="3200" dirty="0" smtClean="0"/>
          </a:p>
          <a:p>
            <a:pPr>
              <a:buNone/>
              <a:defRPr/>
            </a:pPr>
            <a:r>
              <a:rPr lang="zh-CN" altLang="en-US" sz="3200" dirty="0" smtClean="0">
                <a:solidFill>
                  <a:srgbClr val="FF0000"/>
                </a:solidFill>
              </a:rPr>
              <a:t>优缺点</a:t>
            </a:r>
            <a:r>
              <a:rPr lang="zh-CN" altLang="en-US" sz="3200" dirty="0" smtClean="0"/>
              <a:t>：</a:t>
            </a:r>
            <a:endParaRPr lang="en-US" altLang="zh-CN" sz="3200" dirty="0" smtClean="0"/>
          </a:p>
          <a:p>
            <a:pPr>
              <a:buNone/>
              <a:defRPr/>
            </a:pPr>
            <a:r>
              <a:rPr lang="zh-CN" altLang="en-US" sz="3200" dirty="0" smtClean="0"/>
              <a:t>优点：使用 </a:t>
            </a:r>
            <a:r>
              <a:rPr lang="en-US" altLang="zh-CN" sz="3200" dirty="0" smtClean="0"/>
              <a:t>CSS </a:t>
            </a:r>
            <a:r>
              <a:rPr lang="zh-CN" altLang="en-US" sz="3200" dirty="0" smtClean="0"/>
              <a:t>语法，不用改变项目结构，贴近 </a:t>
            </a:r>
            <a:r>
              <a:rPr lang="en-US" altLang="zh-CN" sz="3200" dirty="0" smtClean="0"/>
              <a:t>CSS </a:t>
            </a:r>
            <a:r>
              <a:rPr lang="zh-CN" altLang="en-US" sz="3200" dirty="0" smtClean="0"/>
              <a:t>未来标准</a:t>
            </a:r>
          </a:p>
          <a:p>
            <a:pPr>
              <a:buNone/>
              <a:defRPr/>
            </a:pPr>
            <a:r>
              <a:rPr lang="zh-CN" altLang="en-US" sz="3200" dirty="0" smtClean="0"/>
              <a:t>缺点：逻辑处理能力有限</a:t>
            </a:r>
            <a:endParaRPr lang="zh-CN" altLang="en-US" sz="3200" dirty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3429000"/>
            <a:ext cx="24765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7752" y="3357562"/>
            <a:ext cx="23050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8686800" cy="1304118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性能优化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2.3JS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脚本优化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-71470" y="1571612"/>
            <a:ext cx="9215470" cy="5072098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Maiandra GD" pitchFamily="34" charset="0"/>
                <a:ea typeface="MingLiU" pitchFamily="49" charset="-120"/>
              </a:rPr>
              <a:t>异步模块化加载</a:t>
            </a:r>
            <a:r>
              <a:rPr lang="en-US" altLang="zh-CN" sz="4000" dirty="0" smtClean="0">
                <a:latin typeface="Maiandra GD" pitchFamily="34" charset="0"/>
                <a:ea typeface="MingLiU" pitchFamily="49" charset="-120"/>
              </a:rPr>
              <a:t>(</a:t>
            </a:r>
            <a:r>
              <a:rPr lang="en-US" altLang="zh-CN" sz="4000" dirty="0" err="1" smtClean="0">
                <a:latin typeface="Maiandra GD" pitchFamily="34" charset="0"/>
                <a:ea typeface="MingLiU" pitchFamily="49" charset="-120"/>
              </a:rPr>
              <a:t>requirejs.seajs</a:t>
            </a:r>
            <a:r>
              <a:rPr lang="en-US" altLang="zh-CN" sz="4000" dirty="0" smtClean="0">
                <a:latin typeface="Maiandra GD" pitchFamily="34" charset="0"/>
                <a:ea typeface="MingLiU" pitchFamily="49" charset="-120"/>
              </a:rPr>
              <a:t> </a:t>
            </a:r>
            <a:r>
              <a:rPr lang="en-US" altLang="zh-CN" sz="4000" dirty="0" smtClean="0">
                <a:solidFill>
                  <a:srgbClr val="FFFF00"/>
                </a:solidFill>
                <a:latin typeface="Maiandra GD" pitchFamily="34" charset="0"/>
                <a:ea typeface="MingLiU" pitchFamily="49" charset="-120"/>
              </a:rPr>
              <a:t>demo</a:t>
            </a:r>
            <a:r>
              <a:rPr lang="en-US" altLang="zh-CN" sz="4000" dirty="0" smtClean="0">
                <a:latin typeface="Maiandra GD" pitchFamily="34" charset="0"/>
                <a:ea typeface="MingLiU" pitchFamily="49" charset="-120"/>
              </a:rPr>
              <a:t>)</a:t>
            </a:r>
            <a:endParaRPr lang="zh-CN" altLang="en-US" sz="4000" dirty="0" smtClean="0">
              <a:latin typeface="Maiandra GD" pitchFamily="34" charset="0"/>
              <a:ea typeface="MingLiU" pitchFamily="49" charset="-120"/>
            </a:endParaRPr>
          </a:p>
          <a:p>
            <a:r>
              <a:rPr lang="en-US" altLang="zh-CN" sz="3600" dirty="0" smtClean="0">
                <a:latin typeface="Maiandra GD" pitchFamily="34" charset="0"/>
                <a:ea typeface="MingLiU" pitchFamily="49" charset="-120"/>
              </a:rPr>
              <a:t>functional</a:t>
            </a:r>
            <a:r>
              <a:rPr lang="zh-CN" altLang="en-US" sz="3600" dirty="0" smtClean="0">
                <a:latin typeface="Maiandra GD" pitchFamily="34" charset="0"/>
                <a:ea typeface="MingLiU" pitchFamily="49" charset="-120"/>
              </a:rPr>
              <a:t>编程</a:t>
            </a:r>
            <a:endParaRPr lang="en-US" altLang="zh-CN" sz="3600" dirty="0" smtClean="0">
              <a:latin typeface="Maiandra GD" pitchFamily="34" charset="0"/>
              <a:ea typeface="MingLiU" pitchFamily="49" charset="-120"/>
            </a:endParaRPr>
          </a:p>
          <a:p>
            <a:pPr lvl="1"/>
            <a:r>
              <a:rPr lang="en-US" altLang="zh-CN" sz="3200" dirty="0" smtClean="0">
                <a:latin typeface="Maiandra GD" pitchFamily="34" charset="0"/>
                <a:ea typeface="MingLiU" pitchFamily="49" charset="-120"/>
              </a:rPr>
              <a:t>same </a:t>
            </a:r>
            <a:r>
              <a:rPr lang="en-US" altLang="zh-CN" sz="3200" dirty="0" err="1" smtClean="0">
                <a:latin typeface="Maiandra GD" pitchFamily="34" charset="0"/>
                <a:ea typeface="MingLiU" pitchFamily="49" charset="-120"/>
              </a:rPr>
              <a:t>input,same</a:t>
            </a:r>
            <a:r>
              <a:rPr lang="en-US" altLang="zh-CN" sz="3200" dirty="0" smtClean="0">
                <a:latin typeface="Maiandra GD" pitchFamily="34" charset="0"/>
                <a:ea typeface="MingLiU" pitchFamily="49" charset="-120"/>
              </a:rPr>
              <a:t> out </a:t>
            </a:r>
            <a:r>
              <a:rPr lang="en-US" altLang="zh-CN" sz="3200" dirty="0" smtClean="0">
                <a:latin typeface="Maiandra GD" pitchFamily="34" charset="0"/>
                <a:ea typeface="MingLiU" pitchFamily="49" charset="-120"/>
              </a:rPr>
              <a:t>put</a:t>
            </a:r>
            <a:endParaRPr lang="en-US" altLang="zh-CN" sz="3200" dirty="0" smtClean="0">
              <a:latin typeface="Maiandra GD" pitchFamily="34" charset="0"/>
              <a:ea typeface="MingLiU" pitchFamily="49" charset="-120"/>
            </a:endParaRPr>
          </a:p>
          <a:p>
            <a:pPr lvl="1"/>
            <a:r>
              <a:rPr lang="en-US" altLang="zh-CN" sz="2800" dirty="0" err="1" smtClean="0">
                <a:latin typeface="+mj-ea"/>
                <a:ea typeface="+mj-ea"/>
              </a:rPr>
              <a:t>Underscore;lodash;ramda;Bacon.js;immutable.js</a:t>
            </a:r>
            <a:endParaRPr lang="en-US" altLang="zh-CN" sz="2800" dirty="0" smtClean="0">
              <a:latin typeface="+mj-ea"/>
              <a:ea typeface="+mj-ea"/>
            </a:endParaRPr>
          </a:p>
          <a:p>
            <a:pPr lvl="1"/>
            <a:endParaRPr lang="en-US" altLang="zh-CN" sz="2800" dirty="0" smtClean="0">
              <a:latin typeface="+mj-ea"/>
              <a:ea typeface="+mj-ea"/>
            </a:endParaRPr>
          </a:p>
          <a:p>
            <a:pPr lvl="1"/>
            <a:endParaRPr lang="zh-CN" altLang="en-US" sz="2800" dirty="0" smtClean="0">
              <a:latin typeface="+mj-ea"/>
              <a:ea typeface="+mj-ea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8686800" cy="1304118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性能优化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2.3JS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脚本优化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-71470" y="1000108"/>
            <a:ext cx="9215470" cy="564360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4000" dirty="0" smtClean="0">
                <a:latin typeface="Maiandra GD" pitchFamily="34" charset="0"/>
                <a:ea typeface="MingLiU" pitchFamily="49" charset="-120"/>
              </a:rPr>
              <a:t>减少</a:t>
            </a:r>
            <a:r>
              <a:rPr lang="zh-CN" altLang="en-US" sz="4000" dirty="0" smtClean="0">
                <a:latin typeface="Maiandra GD" pitchFamily="34" charset="0"/>
                <a:ea typeface="MingLiU" pitchFamily="49" charset="-120"/>
              </a:rPr>
              <a:t>重绘和</a:t>
            </a:r>
            <a:r>
              <a:rPr lang="zh-CN" altLang="en-US" sz="4000" dirty="0" smtClean="0">
                <a:latin typeface="Maiandra GD" pitchFamily="34" charset="0"/>
                <a:ea typeface="MingLiU" pitchFamily="49" charset="-120"/>
              </a:rPr>
              <a:t>回流</a:t>
            </a:r>
            <a:endParaRPr lang="en-US" altLang="zh-CN" sz="4000" dirty="0" smtClean="0">
              <a:latin typeface="Maiandra GD" pitchFamily="34" charset="0"/>
              <a:ea typeface="MingLiU" pitchFamily="49" charset="-120"/>
            </a:endParaRPr>
          </a:p>
          <a:p>
            <a:pPr lvl="1"/>
            <a:r>
              <a:rPr lang="en-US" dirty="0" smtClean="0"/>
              <a:t>a) </a:t>
            </a:r>
            <a:r>
              <a:rPr lang="zh-CN" altLang="en-US" dirty="0" smtClean="0"/>
              <a:t>避免不必要的</a:t>
            </a:r>
            <a:r>
              <a:rPr lang="en-US" dirty="0" smtClean="0"/>
              <a:t>Dom</a:t>
            </a:r>
            <a:r>
              <a:rPr lang="zh-CN" altLang="en-US" dirty="0" smtClean="0"/>
              <a:t>操作</a:t>
            </a:r>
          </a:p>
          <a:p>
            <a:pPr lvl="1"/>
            <a:r>
              <a:rPr lang="en-US" dirty="0" smtClean="0"/>
              <a:t>b) </a:t>
            </a:r>
            <a:r>
              <a:rPr lang="zh-CN" altLang="en-US" dirty="0" smtClean="0"/>
              <a:t>尽量改变</a:t>
            </a:r>
            <a:r>
              <a:rPr lang="en-US" dirty="0" smtClean="0"/>
              <a:t>Class</a:t>
            </a:r>
            <a:r>
              <a:rPr lang="zh-CN" altLang="en-US" dirty="0" smtClean="0"/>
              <a:t>而不是</a:t>
            </a:r>
            <a:r>
              <a:rPr lang="en-US" dirty="0" smtClean="0"/>
              <a:t>Style</a:t>
            </a:r>
            <a:endParaRPr lang="en-US" dirty="0" smtClean="0"/>
          </a:p>
          <a:p>
            <a:pPr lvl="1"/>
            <a:r>
              <a:rPr lang="en-US" dirty="0" smtClean="0"/>
              <a:t>c) </a:t>
            </a:r>
            <a:r>
              <a:rPr lang="zh-CN" altLang="en-US" dirty="0" smtClean="0"/>
              <a:t>避免使用</a:t>
            </a:r>
            <a:r>
              <a:rPr lang="en-US" dirty="0" err="1" smtClean="0"/>
              <a:t>document.write</a:t>
            </a:r>
            <a:endParaRPr lang="en-US" dirty="0" smtClean="0"/>
          </a:p>
          <a:p>
            <a:pPr lvl="1"/>
            <a:r>
              <a:rPr lang="en-US" dirty="0" smtClean="0"/>
              <a:t>d) </a:t>
            </a:r>
            <a:r>
              <a:rPr lang="zh-CN" altLang="en-US" dirty="0" smtClean="0"/>
              <a:t>减少</a:t>
            </a:r>
            <a:r>
              <a:rPr lang="en-US" dirty="0" err="1" smtClean="0"/>
              <a:t>drawImage</a:t>
            </a:r>
            <a:endParaRPr lang="zh-CN" altLang="en-US" sz="3600" dirty="0" smtClean="0">
              <a:latin typeface="Maiandra GD" pitchFamily="34" charset="0"/>
              <a:ea typeface="MingLiU" pitchFamily="49" charset="-120"/>
            </a:endParaRPr>
          </a:p>
          <a:p>
            <a:r>
              <a:rPr lang="zh-CN" altLang="en-US" sz="4000" dirty="0" smtClean="0">
                <a:latin typeface="Maiandra GD" pitchFamily="34" charset="0"/>
                <a:ea typeface="MingLiU" pitchFamily="49" charset="-120"/>
              </a:rPr>
              <a:t>缓存</a:t>
            </a:r>
            <a:r>
              <a:rPr lang="en-US" altLang="zh-CN" sz="4000" dirty="0" err="1" smtClean="0">
                <a:latin typeface="Maiandra GD" pitchFamily="34" charset="0"/>
                <a:ea typeface="MingLiU" pitchFamily="49" charset="-120"/>
              </a:rPr>
              <a:t>dom</a:t>
            </a:r>
            <a:r>
              <a:rPr lang="zh-CN" altLang="en-US" sz="4000" dirty="0" smtClean="0">
                <a:latin typeface="Maiandra GD" pitchFamily="34" charset="0"/>
                <a:ea typeface="MingLiU" pitchFamily="49" charset="-120"/>
              </a:rPr>
              <a:t>选择与</a:t>
            </a:r>
            <a:r>
              <a:rPr lang="zh-CN" altLang="en-US" sz="4000" dirty="0" smtClean="0">
                <a:latin typeface="Maiandra GD" pitchFamily="34" charset="0"/>
                <a:ea typeface="MingLiU" pitchFamily="49" charset="-120"/>
              </a:rPr>
              <a:t>计算</a:t>
            </a:r>
            <a:endParaRPr lang="en-US" altLang="zh-CN" sz="4000" dirty="0" smtClean="0">
              <a:latin typeface="Maiandra GD" pitchFamily="34" charset="0"/>
              <a:ea typeface="MingLiU" pitchFamily="49" charset="-120"/>
            </a:endParaRPr>
          </a:p>
          <a:p>
            <a:pPr lvl="1"/>
            <a:r>
              <a:rPr lang="zh-CN" altLang="en-US" sz="3600" dirty="0" smtClean="0"/>
              <a:t> </a:t>
            </a:r>
            <a:r>
              <a:rPr lang="zh-CN" altLang="en-US" sz="2400" dirty="0" smtClean="0">
                <a:latin typeface="Maiandra GD" pitchFamily="34" charset="0"/>
                <a:ea typeface="MingLiU" pitchFamily="49" charset="-120"/>
              </a:rPr>
              <a:t>遍历是缓存</a:t>
            </a:r>
            <a:r>
              <a:rPr lang="en-US" altLang="zh-CN" sz="2400" dirty="0" smtClean="0">
                <a:latin typeface="Maiandra GD" pitchFamily="34" charset="0"/>
                <a:ea typeface="MingLiU" pitchFamily="49" charset="-120"/>
              </a:rPr>
              <a:t>length</a:t>
            </a:r>
            <a:r>
              <a:rPr lang="zh-CN" altLang="en-US" sz="2400" dirty="0" smtClean="0">
                <a:latin typeface="Maiandra GD" pitchFamily="34" charset="0"/>
                <a:ea typeface="MingLiU" pitchFamily="49" charset="-120"/>
              </a:rPr>
              <a:t>。使用</a:t>
            </a:r>
            <a:r>
              <a:rPr lang="en-US" altLang="zh-CN" sz="2400" dirty="0" err="1" smtClean="0">
                <a:latin typeface="Maiandra GD" pitchFamily="34" charset="0"/>
                <a:ea typeface="MingLiU" pitchFamily="49" charset="-120"/>
              </a:rPr>
              <a:t>i</a:t>
            </a:r>
            <a:r>
              <a:rPr lang="en-US" altLang="zh-CN" sz="2400" dirty="0" smtClean="0">
                <a:latin typeface="Maiandra GD" pitchFamily="34" charset="0"/>
                <a:ea typeface="MingLiU" pitchFamily="49" charset="-120"/>
              </a:rPr>
              <a:t>—</a:t>
            </a:r>
          </a:p>
          <a:p>
            <a:pPr lvl="2"/>
            <a:r>
              <a:rPr lang="en-US" altLang="zh-CN" sz="3400" dirty="0" err="1" smtClean="0">
                <a:latin typeface="Maiandra GD" pitchFamily="34" charset="0"/>
                <a:ea typeface="MingLiU" pitchFamily="49" charset="-120"/>
              </a:rPr>
              <a:t>Var</a:t>
            </a:r>
            <a:r>
              <a:rPr lang="en-US" altLang="zh-CN" sz="3400" dirty="0" smtClean="0">
                <a:latin typeface="Maiandra GD" pitchFamily="34" charset="0"/>
                <a:ea typeface="MingLiU" pitchFamily="49" charset="-120"/>
              </a:rPr>
              <a:t> </a:t>
            </a:r>
            <a:r>
              <a:rPr lang="en-US" altLang="zh-CN" sz="3400" dirty="0" err="1" smtClean="0">
                <a:latin typeface="Maiandra GD" pitchFamily="34" charset="0"/>
                <a:ea typeface="MingLiU" pitchFamily="49" charset="-120"/>
              </a:rPr>
              <a:t>listItems</a:t>
            </a:r>
            <a:r>
              <a:rPr lang="en-US" altLang="zh-CN" sz="3400" dirty="0" smtClean="0">
                <a:latin typeface="Maiandra GD" pitchFamily="34" charset="0"/>
                <a:ea typeface="MingLiU" pitchFamily="49" charset="-120"/>
              </a:rPr>
              <a:t>=$(“.</a:t>
            </a:r>
            <a:r>
              <a:rPr lang="en-US" altLang="zh-CN" sz="3400" dirty="0" err="1" smtClean="0">
                <a:latin typeface="Maiandra GD" pitchFamily="34" charset="0"/>
                <a:ea typeface="MingLiU" pitchFamily="49" charset="-120"/>
              </a:rPr>
              <a:t>menuItem</a:t>
            </a:r>
            <a:r>
              <a:rPr lang="en-US" altLang="zh-CN" sz="3400" dirty="0" smtClean="0">
                <a:latin typeface="Maiandra GD" pitchFamily="34" charset="0"/>
                <a:ea typeface="MingLiU" pitchFamily="49" charset="-120"/>
              </a:rPr>
              <a:t>”);</a:t>
            </a:r>
          </a:p>
          <a:p>
            <a:pPr lvl="2"/>
            <a:r>
              <a:rPr lang="en-US" altLang="zh-CN" sz="3400" dirty="0" err="1" smtClean="0">
                <a:latin typeface="Maiandra GD" pitchFamily="34" charset="0"/>
                <a:ea typeface="MingLiU" pitchFamily="49" charset="-120"/>
              </a:rPr>
              <a:t>Var</a:t>
            </a:r>
            <a:r>
              <a:rPr lang="en-US" altLang="zh-CN" sz="3400" dirty="0" smtClean="0">
                <a:latin typeface="Maiandra GD" pitchFamily="34" charset="0"/>
                <a:ea typeface="MingLiU" pitchFamily="49" charset="-120"/>
              </a:rPr>
              <a:t> </a:t>
            </a:r>
            <a:r>
              <a:rPr lang="en-US" altLang="zh-CN" sz="3400" dirty="0" err="1" smtClean="0">
                <a:latin typeface="Maiandra GD" pitchFamily="34" charset="0"/>
                <a:ea typeface="MingLiU" pitchFamily="49" charset="-120"/>
              </a:rPr>
              <a:t>listItemCount</a:t>
            </a:r>
            <a:r>
              <a:rPr lang="en-US" altLang="zh-CN" sz="3400" dirty="0" smtClean="0">
                <a:latin typeface="Maiandra GD" pitchFamily="34" charset="0"/>
                <a:ea typeface="MingLiU" pitchFamily="49" charset="-120"/>
              </a:rPr>
              <a:t>=</a:t>
            </a:r>
            <a:r>
              <a:rPr lang="en-US" altLang="zh-CN" sz="3400" dirty="0" smtClean="0">
                <a:latin typeface="Maiandra GD" pitchFamily="34" charset="0"/>
                <a:ea typeface="MingLiU" pitchFamily="49" charset="-120"/>
              </a:rPr>
              <a:t> </a:t>
            </a:r>
            <a:r>
              <a:rPr lang="en-US" altLang="zh-CN" sz="3400" dirty="0" err="1" smtClean="0">
                <a:latin typeface="Maiandra GD" pitchFamily="34" charset="0"/>
                <a:ea typeface="MingLiU" pitchFamily="49" charset="-120"/>
              </a:rPr>
              <a:t>listItems.length</a:t>
            </a:r>
            <a:r>
              <a:rPr lang="en-US" altLang="zh-CN" sz="3400" dirty="0" smtClean="0">
                <a:latin typeface="Maiandra GD" pitchFamily="34" charset="0"/>
                <a:ea typeface="MingLiU" pitchFamily="49" charset="-120"/>
              </a:rPr>
              <a:t>;</a:t>
            </a:r>
            <a:endParaRPr lang="en-US" altLang="zh-CN" sz="3400" dirty="0" smtClean="0">
              <a:latin typeface="Maiandra GD" pitchFamily="34" charset="0"/>
              <a:ea typeface="MingLiU" pitchFamily="49" charset="-120"/>
            </a:endParaRPr>
          </a:p>
          <a:p>
            <a:pPr lvl="2"/>
            <a:r>
              <a:rPr lang="en-US" altLang="zh-CN" sz="3400" dirty="0" smtClean="0">
                <a:latin typeface="Maiandra GD" pitchFamily="34" charset="0"/>
                <a:ea typeface="MingLiU" pitchFamily="49" charset="-120"/>
              </a:rPr>
              <a:t>for</a:t>
            </a:r>
            <a:r>
              <a:rPr lang="en-US" altLang="zh-CN" sz="3400" dirty="0" smtClean="0">
                <a:latin typeface="Maiandra GD" pitchFamily="34" charset="0"/>
                <a:ea typeface="MingLiU" pitchFamily="49" charset="-120"/>
              </a:rPr>
              <a:t>(</a:t>
            </a:r>
            <a:r>
              <a:rPr lang="en-US" altLang="zh-CN" sz="3400" dirty="0" err="1" smtClean="0">
                <a:latin typeface="Maiandra GD" pitchFamily="34" charset="0"/>
                <a:ea typeface="MingLiU" pitchFamily="49" charset="-120"/>
              </a:rPr>
              <a:t>listItemCount</a:t>
            </a:r>
            <a:r>
              <a:rPr lang="en-US" altLang="zh-CN" sz="3400" dirty="0" smtClean="0">
                <a:latin typeface="Maiandra GD" pitchFamily="34" charset="0"/>
                <a:ea typeface="MingLiU" pitchFamily="49" charset="-120"/>
              </a:rPr>
              <a:t>--)</a:t>
            </a:r>
          </a:p>
          <a:p>
            <a:pPr lvl="1"/>
            <a:r>
              <a:rPr lang="zh-CN" altLang="en-US" dirty="0" smtClean="0"/>
              <a:t>尽量使用事件代理，避免批量绑定事件</a:t>
            </a:r>
            <a:endParaRPr lang="en-US" altLang="zh-CN" dirty="0" smtClean="0">
              <a:latin typeface="Maiandra GD" pitchFamily="34" charset="0"/>
              <a:ea typeface="MingLiU" pitchFamily="49" charset="-120"/>
            </a:endParaRPr>
          </a:p>
          <a:p>
            <a:pPr lvl="2"/>
            <a:endParaRPr lang="en-US" altLang="zh-CN" sz="3400" dirty="0" smtClean="0">
              <a:latin typeface="Maiandra GD" pitchFamily="34" charset="0"/>
              <a:ea typeface="MingLiU" pitchFamily="49" charset="-120"/>
            </a:endParaRPr>
          </a:p>
          <a:p>
            <a:pPr lvl="2"/>
            <a:endParaRPr lang="zh-CN" altLang="en-US" sz="3400" dirty="0" smtClean="0">
              <a:latin typeface="Maiandra GD" pitchFamily="34" charset="0"/>
              <a:ea typeface="MingLiU" pitchFamily="49" charset="-120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785786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5752"/>
            <a:ext cx="8229600" cy="928670"/>
          </a:xfrm>
        </p:spPr>
        <p:txBody>
          <a:bodyPr>
            <a:normAutofit fontScale="90000"/>
          </a:bodyPr>
          <a:lstStyle/>
          <a:p>
            <a:r>
              <a:rPr lang="en-US" altLang="zh-CN" sz="8800" b="1" dirty="0" smtClean="0">
                <a:latin typeface="Maiandra GD" pitchFamily="34" charset="0"/>
                <a:ea typeface="MingLiU" pitchFamily="49" charset="-120"/>
              </a:rPr>
              <a:t>Main Contents</a:t>
            </a:r>
            <a:endParaRPr lang="zh-CN" altLang="en-US" dirty="0">
              <a:solidFill>
                <a:schemeClr val="tx1">
                  <a:lumMod val="95000"/>
                </a:schemeClr>
              </a:solidFill>
              <a:latin typeface="Maiandra GD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000108"/>
            <a:ext cx="907259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endParaRPr lang="en-US" altLang="zh-CN" sz="5400" b="1" dirty="0" smtClean="0">
              <a:solidFill>
                <a:schemeClr val="tx1">
                  <a:lumMod val="95000"/>
                </a:schemeClr>
              </a:solidFill>
              <a:latin typeface="Maiandra GD" pitchFamily="34" charset="0"/>
              <a:ea typeface="DotumChe" pitchFamily="49" charset="-127"/>
            </a:endParaRPr>
          </a:p>
          <a:p>
            <a:pPr marL="914400" indent="-914400">
              <a:buFont typeface="+mj-lt"/>
              <a:buAutoNum type="arabicPeriod"/>
            </a:pPr>
            <a:r>
              <a:rPr lang="zh-CN" altLang="en-US" sz="4800" b="1" dirty="0" smtClean="0">
                <a:solidFill>
                  <a:schemeClr val="tx1">
                    <a:lumMod val="95000"/>
                  </a:schemeClr>
                </a:solidFill>
                <a:latin typeface="Maiandra GD" pitchFamily="34" charset="0"/>
                <a:ea typeface="MElle HKS Light" pitchFamily="2" charset="-120"/>
              </a:rPr>
              <a:t>怎么请求资源？</a:t>
            </a:r>
            <a:endParaRPr lang="en-US" altLang="zh-CN" sz="4800" b="1" dirty="0" smtClean="0">
              <a:solidFill>
                <a:schemeClr val="tx1">
                  <a:lumMod val="95000"/>
                </a:schemeClr>
              </a:solidFill>
              <a:latin typeface="Maiandra GD" pitchFamily="34" charset="0"/>
              <a:ea typeface="Microsoft Yi Baiti" pitchFamily="66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zh-CN" altLang="en-US" sz="4800" b="1" dirty="0" smtClean="0">
                <a:solidFill>
                  <a:schemeClr val="tx1">
                    <a:lumMod val="95000"/>
                  </a:schemeClr>
                </a:solidFill>
                <a:latin typeface="Maiandra GD" pitchFamily="34" charset="0"/>
                <a:ea typeface="MElle HKS Light" pitchFamily="2" charset="-120"/>
              </a:rPr>
              <a:t>如何全方位优化？</a:t>
            </a:r>
            <a:endParaRPr lang="en-US" altLang="zh-CN" sz="4800" b="1" dirty="0" smtClean="0">
              <a:solidFill>
                <a:schemeClr val="tx1">
                  <a:lumMod val="95000"/>
                </a:schemeClr>
              </a:solidFill>
              <a:latin typeface="Maiandra GD" pitchFamily="34" charset="0"/>
              <a:ea typeface="Microsoft Yi Baiti" pitchFamily="66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zh-CN" altLang="en-US" sz="4800" b="1" dirty="0" smtClean="0">
                <a:solidFill>
                  <a:schemeClr val="tx1">
                    <a:lumMod val="95000"/>
                  </a:schemeClr>
                </a:solidFill>
                <a:latin typeface="Maiandra GD" pitchFamily="34" charset="0"/>
                <a:ea typeface="MElle HKS Light" pitchFamily="2" charset="-120"/>
              </a:rPr>
              <a:t>交互设计的那些细节</a:t>
            </a:r>
            <a:endParaRPr lang="en-US" altLang="zh-CN" sz="4800" b="1" dirty="0" smtClean="0">
              <a:solidFill>
                <a:schemeClr val="tx1">
                  <a:lumMod val="95000"/>
                </a:schemeClr>
              </a:solidFill>
              <a:latin typeface="Maiandra GD" pitchFamily="34" charset="0"/>
              <a:ea typeface="Microsoft Yi Baiti" pitchFamily="66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altLang="zh-CN" sz="4800" b="1" dirty="0" smtClean="0">
                <a:solidFill>
                  <a:schemeClr val="tx1">
                    <a:lumMod val="95000"/>
                  </a:schemeClr>
                </a:solidFill>
                <a:latin typeface="Maiandra GD" pitchFamily="34" charset="0"/>
                <a:ea typeface="Microsoft Yi Baiti" pitchFamily="66" charset="0"/>
              </a:rPr>
              <a:t>Web</a:t>
            </a:r>
            <a:r>
              <a:rPr lang="zh-CN" altLang="en-US" sz="4800" b="1" dirty="0" smtClean="0">
                <a:solidFill>
                  <a:schemeClr val="tx1">
                    <a:lumMod val="95000"/>
                  </a:schemeClr>
                </a:solidFill>
                <a:latin typeface="Maiandra GD" pitchFamily="34" charset="0"/>
                <a:ea typeface="MElle HKS Light" pitchFamily="2" charset="-120"/>
              </a:rPr>
              <a:t>扩展</a:t>
            </a:r>
            <a:endParaRPr lang="zh-CN" altLang="en-US" sz="4800" dirty="0" smtClean="0">
              <a:latin typeface="Maiandra GD" pitchFamily="34" charset="0"/>
              <a:ea typeface="MElle HKS Light" pitchFamily="2" charset="-120"/>
            </a:endParaRPr>
          </a:p>
          <a:p>
            <a:pPr marL="914400" indent="-914400"/>
            <a:r>
              <a:rPr lang="en-US" altLang="zh-CN" sz="5400" b="1" dirty="0" smtClean="0">
                <a:solidFill>
                  <a:schemeClr val="tx1">
                    <a:lumMod val="95000"/>
                  </a:schemeClr>
                </a:solidFill>
                <a:latin typeface="Maiandra GD" pitchFamily="34" charset="0"/>
                <a:ea typeface="DotumChe" pitchFamily="49" charset="-127"/>
              </a:rPr>
              <a:t>	</a:t>
            </a:r>
            <a:endParaRPr lang="zh-CN" altLang="en-US" sz="4000" b="1" dirty="0" smtClean="0">
              <a:solidFill>
                <a:schemeClr val="tx1">
                  <a:lumMod val="95000"/>
                </a:schemeClr>
              </a:solidFill>
              <a:latin typeface="Maiandra GD" pitchFamily="34" charset="0"/>
              <a:ea typeface="DotumChe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8686800" cy="928694"/>
          </a:xfrm>
        </p:spPr>
        <p:txBody>
          <a:bodyPr>
            <a:normAutofit fontScale="90000"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性能优化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2.3JS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脚本优化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-71470" y="857232"/>
            <a:ext cx="9072626" cy="5786478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atin typeface="Maiandra GD" pitchFamily="34" charset="0"/>
                <a:ea typeface="MingLiU" pitchFamily="49" charset="-120"/>
              </a:rPr>
              <a:t>尽量</a:t>
            </a:r>
            <a:r>
              <a:rPr lang="zh-CN" altLang="en-US" sz="4000" b="1" dirty="0" smtClean="0">
                <a:latin typeface="Maiandra GD" pitchFamily="34" charset="0"/>
                <a:ea typeface="MingLiU" pitchFamily="49" charset="-120"/>
              </a:rPr>
              <a:t>使用</a:t>
            </a:r>
            <a:r>
              <a:rPr lang="en-US" altLang="zh-CN" sz="4000" b="1" dirty="0" smtClean="0">
                <a:latin typeface="Maiandra GD" pitchFamily="34" charset="0"/>
                <a:ea typeface="MingLiU" pitchFamily="49" charset="-120"/>
              </a:rPr>
              <a:t>ID</a:t>
            </a:r>
            <a:r>
              <a:rPr lang="zh-CN" altLang="en-US" sz="4000" b="1" dirty="0" smtClean="0">
                <a:latin typeface="Maiandra GD" pitchFamily="34" charset="0"/>
                <a:ea typeface="MingLiU" pitchFamily="49" charset="-120"/>
              </a:rPr>
              <a:t>选择器</a:t>
            </a:r>
          </a:p>
          <a:p>
            <a:r>
              <a:rPr lang="zh-CN" altLang="en-US" sz="4000" b="1" dirty="0" smtClean="0">
                <a:latin typeface="Maiandra GD" pitchFamily="34" charset="0"/>
                <a:ea typeface="MingLiU" pitchFamily="49" charset="-120"/>
              </a:rPr>
              <a:t>移动端尽量使用</a:t>
            </a:r>
            <a:r>
              <a:rPr lang="en-US" altLang="zh-CN" sz="4000" b="1" dirty="0" err="1" smtClean="0">
                <a:latin typeface="Maiandra GD" pitchFamily="34" charset="0"/>
                <a:ea typeface="MingLiU" pitchFamily="49" charset="-120"/>
              </a:rPr>
              <a:t>touchStart</a:t>
            </a:r>
            <a:r>
              <a:rPr lang="zh-CN" altLang="en-US" sz="4000" b="1" dirty="0" smtClean="0">
                <a:latin typeface="Maiandra GD" pitchFamily="34" charset="0"/>
                <a:ea typeface="MingLiU" pitchFamily="49" charset="-120"/>
              </a:rPr>
              <a:t>和</a:t>
            </a:r>
            <a:r>
              <a:rPr lang="en-US" altLang="zh-CN" sz="4000" b="1" dirty="0" err="1" smtClean="0">
                <a:latin typeface="Maiandra GD" pitchFamily="34" charset="0"/>
                <a:ea typeface="MingLiU" pitchFamily="49" charset="-120"/>
              </a:rPr>
              <a:t>touchEnd</a:t>
            </a:r>
            <a:r>
              <a:rPr lang="zh-CN" altLang="en-US" sz="4000" b="1" dirty="0" smtClean="0">
                <a:latin typeface="Maiandra GD" pitchFamily="34" charset="0"/>
                <a:ea typeface="MingLiU" pitchFamily="49" charset="-120"/>
              </a:rPr>
              <a:t>代替</a:t>
            </a:r>
            <a:r>
              <a:rPr lang="en-US" altLang="zh-CN" sz="4000" b="1" dirty="0" smtClean="0">
                <a:latin typeface="Maiandra GD" pitchFamily="34" charset="0"/>
                <a:ea typeface="MingLiU" pitchFamily="49" charset="-120"/>
              </a:rPr>
              <a:t>click</a:t>
            </a: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3695700"/>
            <a:ext cx="558165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8686800" cy="1304118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性能优化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2.4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图片优化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0" y="1571612"/>
            <a:ext cx="9144000" cy="5072098"/>
          </a:xfrm>
        </p:spPr>
        <p:txBody>
          <a:bodyPr>
            <a:normAutofit/>
          </a:bodyPr>
          <a:lstStyle/>
          <a:p>
            <a:r>
              <a:rPr lang="zh-CN" altLang="en-US" sz="4000" b="1" dirty="0" smtClean="0"/>
              <a:t>压缩图片</a:t>
            </a:r>
            <a:endParaRPr lang="en-US" altLang="zh-CN" sz="4000" b="1" dirty="0" smtClean="0"/>
          </a:p>
          <a:p>
            <a:pPr lvl="1"/>
            <a:r>
              <a:rPr lang="zh-CN" altLang="en-US" sz="3200" dirty="0" smtClean="0"/>
              <a:t>合适的格式</a:t>
            </a:r>
            <a:r>
              <a:rPr lang="en-US" altLang="zh-CN" sz="3200" dirty="0" smtClean="0"/>
              <a:t>(</a:t>
            </a:r>
            <a:r>
              <a:rPr lang="en-US" sz="3200" dirty="0" err="1" smtClean="0"/>
              <a:t>webP</a:t>
            </a:r>
            <a:r>
              <a:rPr lang="zh-CN" altLang="en-US" sz="3200" dirty="0" smtClean="0"/>
              <a:t>优于</a:t>
            </a:r>
            <a:r>
              <a:rPr lang="en-US" sz="3200" dirty="0" smtClean="0"/>
              <a:t>JPG ; PNG8</a:t>
            </a:r>
            <a:r>
              <a:rPr lang="zh-CN" altLang="en-US" sz="3200" dirty="0" smtClean="0"/>
              <a:t>优于</a:t>
            </a:r>
            <a:r>
              <a:rPr lang="en-US" sz="2800" dirty="0" smtClean="0"/>
              <a:t>GIF)</a:t>
            </a:r>
            <a:endParaRPr lang="en-US" altLang="zh-CN" sz="3200" dirty="0" smtClean="0"/>
          </a:p>
          <a:p>
            <a:pPr lvl="1"/>
            <a:r>
              <a:rPr lang="zh-CN" altLang="en-US" sz="3200" dirty="0" smtClean="0"/>
              <a:t>合适的尺寸</a:t>
            </a:r>
            <a:endParaRPr lang="en-US" altLang="zh-CN" sz="3200" dirty="0" smtClean="0">
              <a:latin typeface="+mj-ea"/>
            </a:endParaRPr>
          </a:p>
          <a:p>
            <a:pPr lvl="1"/>
            <a:r>
              <a:rPr lang="zh-CN" altLang="en-US" sz="3200" dirty="0" smtClean="0"/>
              <a:t>压缩；</a:t>
            </a:r>
            <a:r>
              <a:rPr lang="en-US" altLang="zh-CN" sz="3200" dirty="0" smtClean="0"/>
              <a:t>(</a:t>
            </a:r>
            <a:r>
              <a:rPr lang="zh-CN" altLang="en-US" sz="3200" dirty="0" smtClean="0"/>
              <a:t>智图</a:t>
            </a:r>
            <a:r>
              <a:rPr lang="en-US" altLang="zh-CN" sz="3200" b="1" dirty="0" smtClean="0">
                <a:latin typeface="Maiandra GD" pitchFamily="34" charset="0"/>
                <a:ea typeface="MingLiU" pitchFamily="49" charset="-120"/>
              </a:rPr>
              <a:t>http://zhitu.isux.us/</a:t>
            </a:r>
            <a:r>
              <a:rPr lang="en-US" altLang="zh-CN" sz="3200" dirty="0" smtClean="0"/>
              <a:t>)</a:t>
            </a:r>
          </a:p>
          <a:p>
            <a:pPr lvl="1"/>
            <a:r>
              <a:rPr lang="zh-CN" altLang="en-US" sz="3200" dirty="0" smtClean="0"/>
              <a:t>按屏幕需求加载；</a:t>
            </a:r>
            <a:r>
              <a:rPr lang="en-US" altLang="zh-CN" sz="3200" dirty="0" smtClean="0"/>
              <a:t>(</a:t>
            </a:r>
            <a:r>
              <a:rPr lang="zh-CN" altLang="en-US" sz="3200" dirty="0" smtClean="0"/>
              <a:t>使用</a:t>
            </a:r>
            <a:r>
              <a:rPr lang="en-US" altLang="zh-CN" sz="3200" dirty="0" err="1" smtClean="0">
                <a:latin typeface="+mj-ea"/>
              </a:rPr>
              <a:t>Srcret</a:t>
            </a:r>
            <a:r>
              <a:rPr lang="en-US" altLang="zh-CN" sz="3200" dirty="0" smtClean="0">
                <a:latin typeface="+mj-ea"/>
              </a:rPr>
              <a:t>)</a:t>
            </a:r>
          </a:p>
          <a:p>
            <a:pPr lvl="1"/>
            <a:r>
              <a:rPr lang="zh-CN" altLang="en-US" sz="3200" dirty="0" smtClean="0"/>
              <a:t>其他方式代替图片；（</a:t>
            </a:r>
            <a:r>
              <a:rPr lang="en-US" altLang="zh-CN" sz="3200" dirty="0" smtClean="0">
                <a:latin typeface="+mj-ea"/>
              </a:rPr>
              <a:t>CSS3;SVG;IconFont</a:t>
            </a:r>
            <a:r>
              <a:rPr lang="zh-CN" altLang="en-US" sz="3200" dirty="0" smtClean="0">
                <a:latin typeface="+mj-ea"/>
              </a:rPr>
              <a:t>）</a:t>
            </a:r>
            <a:endParaRPr lang="en-US" altLang="zh-CN" sz="3200" dirty="0" smtClean="0">
              <a:latin typeface="+mj-ea"/>
            </a:endParaRPr>
          </a:p>
          <a:p>
            <a:pPr lvl="1"/>
            <a:endParaRPr lang="en-US" altLang="zh-CN" sz="3200" dirty="0" smtClean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8686800" cy="1304118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性能优化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2.5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渲染优化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0" y="1571612"/>
            <a:ext cx="9144000" cy="507209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4000" b="1" dirty="0" smtClean="0">
                <a:latin typeface="Maiandra GD" pitchFamily="34" charset="0"/>
                <a:ea typeface="MingLiU" pitchFamily="49" charset="-120"/>
              </a:rPr>
              <a:t>移动：</a:t>
            </a:r>
            <a:r>
              <a:rPr lang="en-US" altLang="zh-CN" sz="4000" b="1" dirty="0" smtClean="0">
                <a:latin typeface="Maiandra GD" pitchFamily="34" charset="0"/>
                <a:ea typeface="MingLiU" pitchFamily="49" charset="-120"/>
              </a:rPr>
              <a:t>html</a:t>
            </a:r>
            <a:r>
              <a:rPr lang="zh-CN" altLang="en-US" sz="4000" b="1" dirty="0" smtClean="0">
                <a:latin typeface="Maiandra GD" pitchFamily="34" charset="0"/>
                <a:ea typeface="MingLiU" pitchFamily="49" charset="-120"/>
              </a:rPr>
              <a:t>使用</a:t>
            </a:r>
            <a:r>
              <a:rPr lang="en-US" altLang="zh-CN" sz="4000" b="1" dirty="0" smtClean="0">
                <a:latin typeface="Maiandra GD" pitchFamily="34" charset="0"/>
                <a:ea typeface="MingLiU" pitchFamily="49" charset="-120"/>
              </a:rPr>
              <a:t>viewport</a:t>
            </a:r>
          </a:p>
          <a:p>
            <a:pPr lvl="1"/>
            <a:r>
              <a:rPr lang="en-US" sz="2400" i="1" dirty="0" smtClean="0">
                <a:latin typeface="+mj-ea"/>
                <a:ea typeface="+mj-ea"/>
              </a:rPr>
              <a:t>&lt;meta name="viewport" content="width=device-width, initial-scale=1"&gt;</a:t>
            </a:r>
            <a:endParaRPr lang="en-US" altLang="zh-CN" sz="3600" b="1" dirty="0" smtClean="0">
              <a:latin typeface="+mj-ea"/>
              <a:ea typeface="+mj-ea"/>
            </a:endParaRPr>
          </a:p>
          <a:p>
            <a:r>
              <a:rPr lang="en-US" altLang="zh-CN" sz="4000" b="1" dirty="0" smtClean="0">
                <a:latin typeface="Maiandra GD" pitchFamily="34" charset="0"/>
                <a:ea typeface="MingLiU" pitchFamily="49" charset="-120"/>
              </a:rPr>
              <a:t>DOM</a:t>
            </a:r>
            <a:r>
              <a:rPr lang="zh-CN" altLang="en-US" sz="4000" b="1" dirty="0" smtClean="0">
                <a:latin typeface="Maiandra GD" pitchFamily="34" charset="0"/>
                <a:ea typeface="MingLiU" pitchFamily="49" charset="-120"/>
              </a:rPr>
              <a:t>优化</a:t>
            </a:r>
            <a:endParaRPr lang="en-US" altLang="zh-CN" sz="4000" b="1" dirty="0" smtClean="0">
              <a:latin typeface="Maiandra GD" pitchFamily="34" charset="0"/>
              <a:ea typeface="MingLiU" pitchFamily="49" charset="-120"/>
            </a:endParaRPr>
          </a:p>
          <a:p>
            <a:pPr lvl="1"/>
            <a:r>
              <a:rPr lang="zh-CN" altLang="en-US" sz="3600" b="1" dirty="0" smtClean="0">
                <a:latin typeface="Maiandra GD" pitchFamily="34" charset="0"/>
                <a:ea typeface="MingLiU" pitchFamily="49" charset="-120"/>
              </a:rPr>
              <a:t>减少</a:t>
            </a:r>
            <a:r>
              <a:rPr lang="en-US" altLang="zh-CN" sz="3600" b="1" dirty="0" err="1" smtClean="0">
                <a:latin typeface="Maiandra GD" pitchFamily="34" charset="0"/>
                <a:ea typeface="MingLiU" pitchFamily="49" charset="-120"/>
              </a:rPr>
              <a:t>dom</a:t>
            </a:r>
            <a:r>
              <a:rPr lang="zh-CN" altLang="en-US" sz="3600" b="1" dirty="0" smtClean="0">
                <a:latin typeface="Maiandra GD" pitchFamily="34" charset="0"/>
                <a:ea typeface="MingLiU" pitchFamily="49" charset="-120"/>
              </a:rPr>
              <a:t>节点，即简化</a:t>
            </a:r>
            <a:r>
              <a:rPr lang="en-US" altLang="zh-CN" sz="3600" b="1" dirty="0" smtClean="0">
                <a:latin typeface="Maiandra GD" pitchFamily="34" charset="0"/>
                <a:ea typeface="MingLiU" pitchFamily="49" charset="-120"/>
              </a:rPr>
              <a:t>com</a:t>
            </a:r>
            <a:r>
              <a:rPr lang="zh-CN" altLang="en-US" sz="3600" b="1" dirty="0" smtClean="0">
                <a:latin typeface="Maiandra GD" pitchFamily="34" charset="0"/>
                <a:ea typeface="MingLiU" pitchFamily="49" charset="-120"/>
              </a:rPr>
              <a:t>结构</a:t>
            </a:r>
          </a:p>
          <a:p>
            <a:r>
              <a:rPr lang="zh-CN" altLang="en-US" sz="4000" b="1" dirty="0" smtClean="0">
                <a:latin typeface="Maiandra GD" pitchFamily="34" charset="0"/>
                <a:ea typeface="MingLiU" pitchFamily="49" charset="-120"/>
              </a:rPr>
              <a:t>动画优化</a:t>
            </a:r>
            <a:endParaRPr lang="en-US" altLang="zh-CN" sz="4000" b="1" dirty="0" smtClean="0">
              <a:latin typeface="Maiandra GD" pitchFamily="34" charset="0"/>
              <a:ea typeface="MingLiU" pitchFamily="49" charset="-120"/>
            </a:endParaRPr>
          </a:p>
          <a:p>
            <a:pPr lvl="1"/>
            <a:r>
              <a:rPr lang="zh-CN" altLang="en-US" sz="3600" b="1" dirty="0" smtClean="0">
                <a:latin typeface="Maiandra GD" pitchFamily="34" charset="0"/>
                <a:ea typeface="MingLiU" pitchFamily="49" charset="-120"/>
              </a:rPr>
              <a:t>尽量使用</a:t>
            </a:r>
            <a:r>
              <a:rPr lang="en-US" altLang="zh-CN" sz="3600" b="1" dirty="0" err="1" smtClean="0">
                <a:latin typeface="Maiandra GD" pitchFamily="34" charset="0"/>
                <a:ea typeface="MingLiU" pitchFamily="49" charset="-120"/>
              </a:rPr>
              <a:t>css</a:t>
            </a:r>
            <a:r>
              <a:rPr lang="zh-CN" altLang="en-US" sz="3600" b="1" dirty="0" smtClean="0">
                <a:latin typeface="Maiandra GD" pitchFamily="34" charset="0"/>
                <a:ea typeface="MingLiU" pitchFamily="49" charset="-120"/>
              </a:rPr>
              <a:t>动画</a:t>
            </a:r>
          </a:p>
          <a:p>
            <a:pPr lvl="1"/>
            <a:r>
              <a:rPr lang="zh-CN" altLang="en-US" sz="3600" b="1" dirty="0" smtClean="0">
                <a:latin typeface="Maiandra GD" pitchFamily="34" charset="0"/>
                <a:ea typeface="MingLiU" pitchFamily="49" charset="-120"/>
              </a:rPr>
              <a:t>使用</a:t>
            </a:r>
            <a:r>
              <a:rPr lang="en-US" altLang="zh-CN" sz="3600" b="1" dirty="0" err="1" smtClean="0">
                <a:latin typeface="Maiandra GD" pitchFamily="34" charset="0"/>
                <a:ea typeface="MingLiU" pitchFamily="49" charset="-120"/>
              </a:rPr>
              <a:t>requireAnimationFrame</a:t>
            </a:r>
            <a:r>
              <a:rPr lang="zh-CN" altLang="en-US" sz="3600" b="1" dirty="0" smtClean="0">
                <a:latin typeface="Maiandra GD" pitchFamily="34" charset="0"/>
                <a:ea typeface="MingLiU" pitchFamily="49" charset="-120"/>
              </a:rPr>
              <a:t>代替</a:t>
            </a:r>
            <a:r>
              <a:rPr lang="en-US" altLang="zh-CN" sz="3600" b="1" dirty="0" err="1" smtClean="0">
                <a:latin typeface="Maiandra GD" pitchFamily="34" charset="0"/>
                <a:ea typeface="MingLiU" pitchFamily="49" charset="-120"/>
              </a:rPr>
              <a:t>setTimeOut</a:t>
            </a:r>
            <a:endParaRPr lang="en-US" altLang="zh-CN" sz="3600" b="1" dirty="0" smtClean="0">
              <a:latin typeface="Maiandra GD" pitchFamily="34" charset="0"/>
              <a:ea typeface="MingLiU" pitchFamily="49" charset="-120"/>
            </a:endParaRPr>
          </a:p>
          <a:p>
            <a:pPr lvl="1"/>
            <a:r>
              <a:rPr lang="zh-CN" altLang="en-US" sz="3600" b="1" dirty="0" smtClean="0">
                <a:latin typeface="Maiandra GD" pitchFamily="34" charset="0"/>
                <a:ea typeface="MingLiU" pitchFamily="49" charset="-120"/>
              </a:rPr>
              <a:t>适当使用</a:t>
            </a:r>
            <a:r>
              <a:rPr lang="en-US" altLang="zh-CN" sz="3600" b="1" dirty="0" smtClean="0">
                <a:latin typeface="Maiandra GD" pitchFamily="34" charset="0"/>
                <a:ea typeface="MingLiU" pitchFamily="49" charset="-120"/>
              </a:rPr>
              <a:t>canvas</a:t>
            </a:r>
            <a:r>
              <a:rPr lang="zh-CN" altLang="en-US" sz="3600" b="1" dirty="0" smtClean="0">
                <a:latin typeface="Maiandra GD" pitchFamily="34" charset="0"/>
                <a:ea typeface="MingLiU" pitchFamily="49" charset="-120"/>
              </a:rPr>
              <a:t>（</a:t>
            </a:r>
            <a:r>
              <a:rPr lang="en-US" altLang="zh-CN" sz="3600" b="1" dirty="0" smtClean="0">
                <a:latin typeface="Maiandra GD" pitchFamily="34" charset="0"/>
                <a:ea typeface="MingLiU" pitchFamily="49" charset="-120"/>
              </a:rPr>
              <a:t>&lt;</a:t>
            </a:r>
            <a:r>
              <a:rPr lang="zh-CN" altLang="en-US" sz="2400" dirty="0" smtClean="0"/>
              <a:t> </a:t>
            </a:r>
            <a:r>
              <a:rPr lang="en-US" altLang="zh-CN" sz="2400" dirty="0" smtClean="0"/>
              <a:t>5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css</a:t>
            </a:r>
            <a:r>
              <a:rPr lang="zh-CN" altLang="en-US" sz="2400" dirty="0" smtClean="0"/>
              <a:t>动画</a:t>
            </a:r>
            <a:r>
              <a:rPr lang="en-US" altLang="zh-CN" sz="2400" dirty="0" smtClean="0"/>
              <a:t>;&gt;=5 Canvas</a:t>
            </a:r>
            <a:r>
              <a:rPr lang="zh-CN" altLang="en-US" sz="2400" dirty="0" smtClean="0"/>
              <a:t>动画</a:t>
            </a:r>
            <a:r>
              <a:rPr lang="zh-CN" altLang="en-US" sz="3600" b="1" dirty="0" smtClean="0">
                <a:latin typeface="Maiandra GD" pitchFamily="34" charset="0"/>
                <a:ea typeface="MingLiU" pitchFamily="49" charset="-120"/>
              </a:rPr>
              <a:t>）</a:t>
            </a:r>
            <a:endParaRPr lang="en-US" altLang="zh-CN" sz="3600" b="1" dirty="0" smtClean="0">
              <a:latin typeface="Maiandra GD" pitchFamily="34" charset="0"/>
              <a:ea typeface="MingLiU" pitchFamily="49" charset="-120"/>
            </a:endParaRPr>
          </a:p>
          <a:p>
            <a:pPr lvl="1"/>
            <a:r>
              <a:rPr lang="en-US" sz="3400" dirty="0" smtClean="0"/>
              <a:t>iOS8</a:t>
            </a:r>
            <a:r>
              <a:rPr lang="en-US" altLang="zh-CN" sz="3400" dirty="0" smtClean="0"/>
              <a:t>+</a:t>
            </a:r>
            <a:r>
              <a:rPr lang="zh-CN" altLang="en-US" sz="3400" dirty="0" smtClean="0"/>
              <a:t>可使用</a:t>
            </a:r>
            <a:r>
              <a:rPr lang="en-US" sz="3400" dirty="0" err="1" smtClean="0"/>
              <a:t>webGL</a:t>
            </a:r>
            <a:endParaRPr lang="en-US" altLang="zh-CN" sz="5100" b="1" dirty="0" smtClean="0">
              <a:latin typeface="Maiandra GD" pitchFamily="34" charset="0"/>
              <a:ea typeface="MingLiU" pitchFamily="49" charset="-120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8686800" cy="1143008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性能优化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2.5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渲染优化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0" y="1142984"/>
            <a:ext cx="9144000" cy="5500726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latin typeface="Maiandra GD" pitchFamily="34" charset="0"/>
                <a:ea typeface="MingLiU" pitchFamily="49" charset="-120"/>
              </a:rPr>
              <a:t>繁重</a:t>
            </a:r>
            <a:r>
              <a:rPr lang="zh-CN" altLang="en-US" sz="2800" b="1" dirty="0" smtClean="0">
                <a:latin typeface="Maiandra GD" pitchFamily="34" charset="0"/>
                <a:ea typeface="MingLiU" pitchFamily="49" charset="-120"/>
              </a:rPr>
              <a:t>的执行，</a:t>
            </a:r>
            <a:r>
              <a:rPr lang="zh-CN" altLang="en-US" sz="3200" dirty="0" smtClean="0"/>
              <a:t>独立进程</a:t>
            </a:r>
            <a:endParaRPr lang="en-US" altLang="zh-CN" sz="3200" b="1" dirty="0" smtClean="0">
              <a:latin typeface="Maiandra GD" pitchFamily="34" charset="0"/>
              <a:ea typeface="MingLiU" pitchFamily="49" charset="-120"/>
            </a:endParaRPr>
          </a:p>
          <a:p>
            <a:pPr lvl="1"/>
            <a:r>
              <a:rPr lang="en-US" altLang="zh-CN" sz="3200" b="1" dirty="0" smtClean="0">
                <a:latin typeface="Maiandra GD" pitchFamily="34" charset="0"/>
                <a:ea typeface="MingLiU" pitchFamily="49" charset="-120"/>
              </a:rPr>
              <a:t>Web Workers</a:t>
            </a:r>
            <a:r>
              <a:rPr lang="zh-CN" altLang="en-US" sz="3200" b="1" dirty="0" smtClean="0">
                <a:latin typeface="Maiandra GD" pitchFamily="34" charset="0"/>
                <a:ea typeface="MingLiU" pitchFamily="49" charset="-120"/>
              </a:rPr>
              <a:t>：</a:t>
            </a:r>
            <a:r>
              <a:rPr lang="zh-CN" altLang="en-US" sz="2000" dirty="0" smtClean="0"/>
              <a:t>在</a:t>
            </a:r>
            <a:r>
              <a:rPr lang="zh-CN" altLang="en-US" sz="2000" dirty="0" smtClean="0"/>
              <a:t>一般浏览器执行范围外执行繁重的方法。它不会访问</a:t>
            </a:r>
            <a:r>
              <a:rPr lang="en-US" altLang="zh-CN" sz="2000" dirty="0" smtClean="0"/>
              <a:t>DOM</a:t>
            </a:r>
            <a:r>
              <a:rPr lang="zh-CN" altLang="en-US" sz="2000" dirty="0" smtClean="0"/>
              <a:t>，所以你必须传入方法涉及的节点。</a:t>
            </a:r>
            <a:endParaRPr lang="en-US" altLang="zh-CN" sz="3200" b="1" dirty="0" smtClean="0">
              <a:latin typeface="Maiandra GD" pitchFamily="34" charset="0"/>
              <a:ea typeface="MingLiU" pitchFamily="49" charset="-120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2643182"/>
            <a:ext cx="6160706" cy="4214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8686800" cy="1304118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性能优化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2.5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渲染优化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0" y="1142984"/>
            <a:ext cx="9144000" cy="5500726"/>
          </a:xfrm>
        </p:spPr>
        <p:txBody>
          <a:bodyPr>
            <a:normAutofit lnSpcReduction="10000"/>
          </a:bodyPr>
          <a:lstStyle/>
          <a:p>
            <a:r>
              <a:rPr lang="zh-CN" altLang="en-US" sz="4000" b="1" dirty="0" smtClean="0">
                <a:latin typeface="Maiandra GD" pitchFamily="34" charset="0"/>
                <a:ea typeface="MingLiU" pitchFamily="49" charset="-120"/>
              </a:rPr>
              <a:t>高频事件优化 </a:t>
            </a:r>
            <a:r>
              <a:rPr lang="en-US" altLang="zh-CN" sz="4000" b="1" dirty="0" smtClean="0">
                <a:latin typeface="Maiandra GD" pitchFamily="34" charset="0"/>
                <a:ea typeface="MingLiU" pitchFamily="49" charset="-120"/>
              </a:rPr>
              <a:t>ex</a:t>
            </a:r>
            <a:r>
              <a:rPr lang="zh-CN" altLang="en-US" sz="4000" b="1" dirty="0" smtClean="0">
                <a:latin typeface="Maiandra GD" pitchFamily="34" charset="0"/>
                <a:ea typeface="MingLiU" pitchFamily="49" charset="-120"/>
              </a:rPr>
              <a:t>：</a:t>
            </a:r>
            <a:r>
              <a:rPr lang="en-US" altLang="zh-CN" sz="4000" b="1" dirty="0" err="1" smtClean="0">
                <a:latin typeface="Maiandra GD" pitchFamily="34" charset="0"/>
                <a:ea typeface="MingLiU" pitchFamily="49" charset="-120"/>
              </a:rPr>
              <a:t>touchMove</a:t>
            </a:r>
            <a:r>
              <a:rPr lang="zh-CN" altLang="en-US" sz="4000" b="1" dirty="0" smtClean="0">
                <a:latin typeface="Maiandra GD" pitchFamily="34" charset="0"/>
                <a:ea typeface="MingLiU" pitchFamily="49" charset="-120"/>
              </a:rPr>
              <a:t>和</a:t>
            </a:r>
            <a:r>
              <a:rPr lang="en-US" altLang="zh-CN" sz="4000" b="1" dirty="0" smtClean="0">
                <a:latin typeface="Maiandra GD" pitchFamily="34" charset="0"/>
                <a:ea typeface="MingLiU" pitchFamily="49" charset="-120"/>
              </a:rPr>
              <a:t>Scroll</a:t>
            </a:r>
          </a:p>
          <a:p>
            <a:pPr lvl="1"/>
            <a:r>
              <a:rPr lang="en-US" altLang="zh-CN" sz="3600" dirty="0" smtClean="0"/>
              <a:t> </a:t>
            </a:r>
            <a:r>
              <a:rPr lang="zh-CN" altLang="en-US" sz="3600" dirty="0" smtClean="0"/>
              <a:t>使用</a:t>
            </a:r>
            <a:r>
              <a:rPr lang="en-US" altLang="zh-CN" sz="3600" dirty="0" err="1" smtClean="0"/>
              <a:t>requestAnimationFrame</a:t>
            </a:r>
            <a:r>
              <a:rPr lang="zh-CN" altLang="en-US" sz="3600" dirty="0" smtClean="0"/>
              <a:t>监听帧变化</a:t>
            </a:r>
            <a:endParaRPr lang="en-US" altLang="zh-CN" sz="3600" dirty="0" smtClean="0"/>
          </a:p>
          <a:p>
            <a:pPr lvl="1"/>
            <a:r>
              <a:rPr lang="zh-CN" altLang="en-US" sz="3600" dirty="0" smtClean="0"/>
              <a:t>增加响应变化的时间间隔，减少重绘次</a:t>
            </a:r>
            <a:endParaRPr lang="en-US" altLang="zh-CN" sz="4200" dirty="0" smtClean="0"/>
          </a:p>
          <a:p>
            <a:r>
              <a:rPr lang="en-US" altLang="zh-CN" sz="4400" b="1" dirty="0" smtClean="0">
                <a:latin typeface="Maiandra GD" pitchFamily="34" charset="0"/>
                <a:ea typeface="MingLiU" pitchFamily="49" charset="-120"/>
              </a:rPr>
              <a:t>CPU</a:t>
            </a:r>
            <a:r>
              <a:rPr lang="zh-CN" altLang="en-US" sz="4400" b="1" dirty="0" smtClean="0">
                <a:latin typeface="Maiandra GD" pitchFamily="34" charset="0"/>
                <a:ea typeface="MingLiU" pitchFamily="49" charset="-120"/>
              </a:rPr>
              <a:t>加速</a:t>
            </a:r>
            <a:endParaRPr lang="en-US" altLang="zh-CN" sz="4400" b="1" dirty="0" smtClean="0">
              <a:latin typeface="Maiandra GD" pitchFamily="34" charset="0"/>
              <a:ea typeface="MingLiU" pitchFamily="49" charset="-120"/>
            </a:endParaRPr>
          </a:p>
          <a:p>
            <a:pPr lvl="1"/>
            <a:r>
              <a:rPr lang="en-US" altLang="zh-CN" sz="3600" b="1" dirty="0" err="1" smtClean="0">
                <a:latin typeface="Maiandra GD" pitchFamily="34" charset="0"/>
                <a:ea typeface="MingLiU" pitchFamily="49" charset="-120"/>
              </a:rPr>
              <a:t>css</a:t>
            </a:r>
            <a:r>
              <a:rPr lang="en-US" altLang="zh-CN" sz="3600" b="1" dirty="0" smtClean="0">
                <a:latin typeface="Maiandra GD" pitchFamily="34" charset="0"/>
                <a:ea typeface="MingLiU" pitchFamily="49" charset="-120"/>
              </a:rPr>
              <a:t> </a:t>
            </a:r>
            <a:r>
              <a:rPr lang="en-US" altLang="zh-CN" sz="3600" b="1" dirty="0" smtClean="0">
                <a:latin typeface="Maiandra GD" pitchFamily="34" charset="0"/>
                <a:ea typeface="MingLiU" pitchFamily="49" charset="-120"/>
              </a:rPr>
              <a:t>transition</a:t>
            </a:r>
            <a:r>
              <a:rPr lang="zh-CN" altLang="en-US" sz="3600" b="1" dirty="0" smtClean="0">
                <a:latin typeface="Maiandra GD" pitchFamily="34" charset="0"/>
                <a:ea typeface="MingLiU" pitchFamily="49" charset="-120"/>
              </a:rPr>
              <a:t>；</a:t>
            </a:r>
            <a:r>
              <a:rPr lang="en-US" altLang="zh-CN" sz="3600" b="1" dirty="0" smtClean="0">
                <a:latin typeface="Maiandra GD" pitchFamily="34" charset="0"/>
                <a:ea typeface="MingLiU" pitchFamily="49" charset="-120"/>
              </a:rPr>
              <a:t> </a:t>
            </a:r>
            <a:r>
              <a:rPr lang="en-US" altLang="zh-CN" sz="3600" b="1" dirty="0" err="1" smtClean="0">
                <a:latin typeface="Maiandra GD" pitchFamily="34" charset="0"/>
                <a:ea typeface="MingLiU" pitchFamily="49" charset="-120"/>
              </a:rPr>
              <a:t>css</a:t>
            </a:r>
            <a:r>
              <a:rPr lang="en-US" altLang="zh-CN" sz="3600" b="1" dirty="0" smtClean="0">
                <a:latin typeface="Maiandra GD" pitchFamily="34" charset="0"/>
                <a:ea typeface="MingLiU" pitchFamily="49" charset="-120"/>
              </a:rPr>
              <a:t> 3D transforms</a:t>
            </a:r>
          </a:p>
          <a:p>
            <a:pPr lvl="1"/>
            <a:r>
              <a:rPr lang="en-US" altLang="zh-CN" sz="3600" b="1" dirty="0" smtClean="0">
                <a:latin typeface="Maiandra GD" pitchFamily="34" charset="0"/>
                <a:ea typeface="MingLiU" pitchFamily="49" charset="-120"/>
              </a:rPr>
              <a:t>opacity</a:t>
            </a:r>
            <a:r>
              <a:rPr lang="zh-CN" altLang="en-US" sz="3600" b="1" dirty="0" smtClean="0">
                <a:latin typeface="Maiandra GD" pitchFamily="34" charset="0"/>
                <a:ea typeface="MingLiU" pitchFamily="49" charset="-120"/>
              </a:rPr>
              <a:t>，</a:t>
            </a:r>
            <a:r>
              <a:rPr lang="en-US" altLang="zh-CN" sz="3600" b="1" dirty="0" smtClean="0">
                <a:latin typeface="Maiandra GD" pitchFamily="34" charset="0"/>
                <a:ea typeface="MingLiU" pitchFamily="49" charset="-120"/>
              </a:rPr>
              <a:t>canvas</a:t>
            </a:r>
            <a:r>
              <a:rPr lang="zh-CN" altLang="en-US" sz="3600" b="1" dirty="0" smtClean="0">
                <a:latin typeface="Maiandra GD" pitchFamily="34" charset="0"/>
                <a:ea typeface="MingLiU" pitchFamily="49" charset="-120"/>
              </a:rPr>
              <a:t>，</a:t>
            </a:r>
            <a:r>
              <a:rPr lang="en-US" altLang="zh-CN" sz="3600" b="1" dirty="0" err="1" smtClean="0">
                <a:latin typeface="Maiandra GD" pitchFamily="34" charset="0"/>
                <a:ea typeface="MingLiU" pitchFamily="49" charset="-120"/>
              </a:rPr>
              <a:t>webGL</a:t>
            </a:r>
            <a:r>
              <a:rPr lang="zh-CN" altLang="en-US" sz="3600" b="1" dirty="0" smtClean="0">
                <a:latin typeface="Maiandra GD" pitchFamily="34" charset="0"/>
                <a:ea typeface="MingLiU" pitchFamily="49" charset="-120"/>
              </a:rPr>
              <a:t>，</a:t>
            </a:r>
            <a:r>
              <a:rPr lang="en-US" altLang="zh-CN" sz="3600" b="1" dirty="0" smtClean="0">
                <a:latin typeface="Maiandra GD" pitchFamily="34" charset="0"/>
                <a:ea typeface="MingLiU" pitchFamily="49" charset="-120"/>
              </a:rPr>
              <a:t>video</a:t>
            </a:r>
          </a:p>
          <a:p>
            <a:pPr lvl="1"/>
            <a:r>
              <a:rPr lang="en-US" altLang="zh-CN" sz="3600" b="1" dirty="0" smtClean="0">
                <a:latin typeface="Maiandra GD" pitchFamily="34" charset="0"/>
                <a:ea typeface="MingLiU" pitchFamily="49" charset="-120"/>
              </a:rPr>
              <a:t>Y</a:t>
            </a:r>
            <a:r>
              <a:rPr lang="zh-CN" altLang="en-US" sz="3600" b="1" dirty="0" smtClean="0">
                <a:latin typeface="Maiandra GD" pitchFamily="34" charset="0"/>
                <a:ea typeface="MingLiU" pitchFamily="49" charset="-120"/>
              </a:rPr>
              <a:t>：来触发</a:t>
            </a:r>
            <a:r>
              <a:rPr lang="en-US" altLang="zh-CN" sz="3600" b="1" dirty="0" smtClean="0">
                <a:latin typeface="Maiandra GD" pitchFamily="34" charset="0"/>
                <a:ea typeface="MingLiU" pitchFamily="49" charset="-120"/>
              </a:rPr>
              <a:t>CPU</a:t>
            </a:r>
            <a:r>
              <a:rPr lang="zh-CN" altLang="en-US" sz="3600" b="1" dirty="0" smtClean="0">
                <a:latin typeface="Maiandra GD" pitchFamily="34" charset="0"/>
                <a:ea typeface="MingLiU" pitchFamily="49" charset="-120"/>
              </a:rPr>
              <a:t>渲染；</a:t>
            </a:r>
            <a:r>
              <a:rPr lang="en-US" altLang="zh-CN" sz="3600" b="1" dirty="0" smtClean="0">
                <a:latin typeface="Maiandra GD" pitchFamily="34" charset="0"/>
                <a:ea typeface="MingLiU" pitchFamily="49" charset="-120"/>
              </a:rPr>
              <a:t>N</a:t>
            </a:r>
            <a:r>
              <a:rPr lang="zh-CN" altLang="en-US" sz="3600" b="1" dirty="0" smtClean="0">
                <a:latin typeface="Maiandra GD" pitchFamily="34" charset="0"/>
                <a:ea typeface="MingLiU" pitchFamily="49" charset="-120"/>
              </a:rPr>
              <a:t>：过度使用会引发</a:t>
            </a:r>
            <a:r>
              <a:rPr lang="zh-CN" altLang="en-US" sz="3100" b="1" dirty="0" smtClean="0">
                <a:latin typeface="Maiandra GD" pitchFamily="34" charset="0"/>
                <a:ea typeface="MingLiU" pitchFamily="49" charset="-120"/>
              </a:rPr>
              <a:t>耗电量</a:t>
            </a:r>
            <a:r>
              <a:rPr lang="zh-CN" altLang="en-US" sz="3100" b="1" dirty="0" smtClean="0">
                <a:latin typeface="Maiandra GD" pitchFamily="34" charset="0"/>
                <a:ea typeface="MingLiU" pitchFamily="49" charset="-120"/>
              </a:rPr>
              <a:t>增加</a:t>
            </a:r>
            <a:endParaRPr lang="en-US" altLang="zh-CN" sz="3100" b="1" dirty="0" smtClean="0">
              <a:latin typeface="Maiandra GD" pitchFamily="34" charset="0"/>
              <a:ea typeface="MingLiU" pitchFamily="49" charset="-120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329642" cy="1214446"/>
          </a:xfrm>
        </p:spPr>
        <p:txBody>
          <a:bodyPr>
            <a:normAutofit fontScale="90000"/>
          </a:bodyPr>
          <a:lstStyle/>
          <a:p>
            <a:r>
              <a:rPr lang="en-US" altLang="zh-CN" sz="8800" b="1" dirty="0" smtClean="0">
                <a:latin typeface="Maiandra GD" pitchFamily="34" charset="0"/>
                <a:ea typeface="MingLiU" pitchFamily="49" charset="-120"/>
              </a:rPr>
              <a:t>3</a:t>
            </a:r>
            <a:r>
              <a:rPr lang="zh-CN" altLang="en-US" sz="8800" b="1" dirty="0" smtClean="0">
                <a:latin typeface="Maiandra GD" pitchFamily="34" charset="0"/>
                <a:ea typeface="MingLiU" pitchFamily="49" charset="-120"/>
              </a:rPr>
              <a:t>交互设计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44" y="1285860"/>
            <a:ext cx="864396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lphaLcParenR"/>
            </a:pPr>
            <a:r>
              <a:rPr lang="zh-CN" altLang="en-US" sz="5400" b="1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合理的时间</a:t>
            </a:r>
            <a:endParaRPr lang="en-US" altLang="zh-CN" sz="5400" b="1" dirty="0" smtClean="0">
              <a:solidFill>
                <a:schemeClr val="tx1">
                  <a:lumMod val="95000"/>
                </a:schemeClr>
              </a:solidFill>
              <a:latin typeface="DotumChe" pitchFamily="49" charset="-127"/>
              <a:ea typeface="DotumChe" pitchFamily="49" charset="-127"/>
            </a:endParaRPr>
          </a:p>
          <a:p>
            <a:pPr marL="914400" indent="-914400">
              <a:buFont typeface="+mj-lt"/>
              <a:buAutoNum type="alphaLcParenR"/>
            </a:pPr>
            <a:r>
              <a:rPr lang="zh-CN" altLang="en-US" sz="5400" b="1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合理的方式</a:t>
            </a:r>
            <a:endParaRPr lang="en-US" altLang="zh-CN" sz="5400" b="1" dirty="0" smtClean="0">
              <a:solidFill>
                <a:schemeClr val="tx1">
                  <a:lumMod val="95000"/>
                </a:schemeClr>
              </a:solidFill>
              <a:latin typeface="DotumChe" pitchFamily="49" charset="-127"/>
              <a:ea typeface="DotumChe" pitchFamily="49" charset="-127"/>
            </a:endParaRPr>
          </a:p>
          <a:p>
            <a:pPr marL="914400" indent="-914400">
              <a:buFont typeface="+mj-lt"/>
              <a:buAutoNum type="alphaLcParenR"/>
            </a:pPr>
            <a:r>
              <a:rPr lang="zh-CN" altLang="en-US" sz="5400" b="1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请求合理的数据</a:t>
            </a:r>
            <a:endParaRPr lang="en-US" altLang="zh-CN" sz="5400" b="1" dirty="0" smtClean="0">
              <a:solidFill>
                <a:schemeClr val="tx1">
                  <a:lumMod val="95000"/>
                </a:schemeClr>
              </a:solidFill>
              <a:latin typeface="DotumChe" pitchFamily="49" charset="-127"/>
              <a:ea typeface="DotumChe" pitchFamily="49" charset="-127"/>
            </a:endParaRPr>
          </a:p>
          <a:p>
            <a:pPr marL="914400" indent="-914400">
              <a:buFont typeface="+mj-lt"/>
              <a:buAutoNum type="alphaLcParenR"/>
            </a:pPr>
            <a:r>
              <a:rPr lang="zh-CN" altLang="en-US" sz="5400" b="1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用合理的方式处理数据</a:t>
            </a:r>
            <a:endParaRPr lang="en-US" altLang="zh-CN" sz="5400" b="1" dirty="0" smtClean="0">
              <a:solidFill>
                <a:schemeClr val="tx1">
                  <a:lumMod val="95000"/>
                </a:schemeClr>
              </a:solidFill>
              <a:latin typeface="DotumChe" pitchFamily="49" charset="-127"/>
              <a:ea typeface="DotumChe" pitchFamily="49" charset="-127"/>
            </a:endParaRPr>
          </a:p>
          <a:p>
            <a:pPr marL="914400" indent="-914400">
              <a:buFont typeface="+mj-lt"/>
              <a:buAutoNum type="alphaLcParenR"/>
            </a:pPr>
            <a:r>
              <a:rPr lang="zh-CN" altLang="en-US" sz="5400" b="1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最佳的渲染</a:t>
            </a:r>
            <a:endParaRPr lang="en-US" altLang="zh-CN" sz="5400" b="1" dirty="0" smtClean="0">
              <a:solidFill>
                <a:schemeClr val="tx1">
                  <a:lumMod val="95000"/>
                </a:schemeClr>
              </a:solidFill>
              <a:latin typeface="DotumChe" pitchFamily="49" charset="-127"/>
              <a:ea typeface="DotumChe" pitchFamily="49" charset="-127"/>
            </a:endParaRPr>
          </a:p>
          <a:p>
            <a:pPr marL="914400" indent="-914400">
              <a:buFont typeface="+mj-lt"/>
              <a:buAutoNum type="alphaLcParenR"/>
            </a:pPr>
            <a:r>
              <a:rPr lang="zh-CN" altLang="en-US" sz="5400" b="1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永远要考虑失败情况</a:t>
            </a:r>
            <a:endParaRPr lang="en-US" altLang="zh-CN" sz="5400" b="1" dirty="0" smtClean="0">
              <a:solidFill>
                <a:schemeClr val="tx1">
                  <a:lumMod val="95000"/>
                </a:schemeClr>
              </a:solidFill>
              <a:latin typeface="DotumChe" pitchFamily="49" charset="-127"/>
              <a:ea typeface="DotumChe" pitchFamily="49" charset="-127"/>
            </a:endParaRPr>
          </a:p>
          <a:p>
            <a:pPr marL="914400" indent="-914400"/>
            <a:r>
              <a:rPr lang="en-US" altLang="zh-CN" sz="5400" b="1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	</a:t>
            </a:r>
            <a:endParaRPr lang="zh-CN" altLang="en-US" sz="4000" b="1" dirty="0" smtClean="0">
              <a:solidFill>
                <a:schemeClr val="tx1">
                  <a:lumMod val="95000"/>
                </a:schemeClr>
              </a:solidFill>
              <a:latin typeface="DotumChe" pitchFamily="49" charset="-127"/>
              <a:ea typeface="DotumChe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214290"/>
            <a:ext cx="8329642" cy="1214446"/>
          </a:xfrm>
        </p:spPr>
        <p:txBody>
          <a:bodyPr>
            <a:normAutofit/>
          </a:bodyPr>
          <a:lstStyle/>
          <a:p>
            <a:r>
              <a:rPr lang="en-US" altLang="zh-CN" sz="6000" b="1" dirty="0" smtClean="0">
                <a:latin typeface="Maiandra GD" pitchFamily="34" charset="0"/>
                <a:ea typeface="MingLiU" pitchFamily="49" charset="-120"/>
              </a:rPr>
              <a:t>3</a:t>
            </a:r>
            <a:r>
              <a:rPr lang="zh-CN" altLang="en-US" sz="6000" b="1" dirty="0" smtClean="0">
                <a:latin typeface="Maiandra GD" pitchFamily="34" charset="0"/>
                <a:ea typeface="MingLiU" pitchFamily="49" charset="-120"/>
              </a:rPr>
              <a:t>交互设计</a:t>
            </a:r>
            <a:r>
              <a:rPr lang="en-US" altLang="zh-CN" sz="6000" b="1" dirty="0" smtClean="0">
                <a:latin typeface="Maiandra GD" pitchFamily="34" charset="0"/>
                <a:ea typeface="MingLiU" pitchFamily="49" charset="-120"/>
              </a:rPr>
              <a:t>&gt;&gt;</a:t>
            </a:r>
            <a:r>
              <a:rPr lang="zh-CN" altLang="en-US" sz="4400" b="1" dirty="0" smtClean="0">
                <a:latin typeface="Maiandra GD" pitchFamily="34" charset="0"/>
                <a:ea typeface="MingLiU" pitchFamily="49" charset="-120"/>
              </a:rPr>
              <a:t>合理的时间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44" y="1357298"/>
            <a:ext cx="371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zh-CN" altLang="en-US" sz="3200" dirty="0" smtClean="0">
                <a:solidFill>
                  <a:schemeClr val="tx1">
                    <a:lumMod val="95000"/>
                  </a:schemeClr>
                </a:solidFill>
                <a:latin typeface="Dotum" pitchFamily="34" charset="-127"/>
                <a:ea typeface="Dotum" pitchFamily="34" charset="-127"/>
                <a:hlinkClick r:id="rId2"/>
              </a:rPr>
              <a:t>房源图片加载</a:t>
            </a:r>
            <a:endParaRPr lang="en-US" altLang="zh-CN" sz="3200" dirty="0" smtClean="0">
              <a:solidFill>
                <a:schemeClr val="tx1">
                  <a:lumMod val="95000"/>
                </a:schemeClr>
              </a:solidFill>
              <a:latin typeface="Dotum" pitchFamily="34" charset="-127"/>
              <a:ea typeface="Dotum" pitchFamily="34" charset="-127"/>
              <a:hlinkClick r:id="rId2"/>
            </a:endParaRPr>
          </a:p>
          <a:p>
            <a:pPr marL="914400" indent="-914400"/>
            <a:r>
              <a:rPr lang="zh-CN" altLang="en-US" sz="3200" dirty="0" smtClean="0">
                <a:solidFill>
                  <a:schemeClr val="tx1">
                    <a:lumMod val="95000"/>
                  </a:schemeClr>
                </a:solidFill>
                <a:latin typeface="Dotum" pitchFamily="34" charset="-127"/>
                <a:ea typeface="Dotum" pitchFamily="34" charset="-127"/>
                <a:hlinkClick r:id="rId2"/>
              </a:rPr>
              <a:t>相似房源数据请求</a:t>
            </a:r>
            <a:endParaRPr lang="zh-CN" altLang="en-US" sz="3200" b="1" dirty="0" smtClean="0">
              <a:solidFill>
                <a:schemeClr val="tx1">
                  <a:lumMod val="95000"/>
                </a:schemeClr>
              </a:solidFill>
              <a:latin typeface="DotumChe" pitchFamily="49" charset="-127"/>
              <a:ea typeface="DotumChe" pitchFamily="49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503962"/>
            <a:ext cx="2405067" cy="43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7686" y="2419915"/>
            <a:ext cx="2500330" cy="4438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429124" y="1428736"/>
            <a:ext cx="3143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B0F0"/>
                </a:solidFill>
              </a:rPr>
              <a:t>首次加载加载时间</a:t>
            </a:r>
            <a:endParaRPr lang="en-US" altLang="zh-CN" sz="2800" dirty="0" smtClean="0">
              <a:solidFill>
                <a:srgbClr val="00B0F0"/>
              </a:solidFill>
            </a:endParaRPr>
          </a:p>
          <a:p>
            <a:r>
              <a:rPr lang="zh-CN" altLang="en-US" sz="2800" dirty="0" smtClean="0">
                <a:solidFill>
                  <a:srgbClr val="00B0F0"/>
                </a:solidFill>
              </a:rPr>
              <a:t>保证只加载一次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329642" cy="1214446"/>
          </a:xfrm>
        </p:spPr>
        <p:txBody>
          <a:bodyPr>
            <a:normAutofit/>
          </a:bodyPr>
          <a:lstStyle/>
          <a:p>
            <a:r>
              <a:rPr lang="en-US" altLang="zh-CN" sz="6000" b="1" dirty="0" smtClean="0">
                <a:latin typeface="Maiandra GD" pitchFamily="34" charset="0"/>
                <a:ea typeface="MingLiU" pitchFamily="49" charset="-120"/>
              </a:rPr>
              <a:t>3</a:t>
            </a:r>
            <a:r>
              <a:rPr lang="zh-CN" altLang="en-US" sz="6000" b="1" dirty="0" smtClean="0">
                <a:latin typeface="Maiandra GD" pitchFamily="34" charset="0"/>
                <a:ea typeface="MingLiU" pitchFamily="49" charset="-120"/>
              </a:rPr>
              <a:t>交互设计</a:t>
            </a:r>
            <a:r>
              <a:rPr lang="en-US" altLang="zh-CN" sz="6000" b="1" dirty="0" smtClean="0">
                <a:latin typeface="Maiandra GD" pitchFamily="34" charset="0"/>
                <a:ea typeface="MingLiU" pitchFamily="49" charset="-120"/>
              </a:rPr>
              <a:t>&gt;&gt;</a:t>
            </a:r>
            <a:r>
              <a:rPr lang="zh-CN" altLang="en-US" sz="4400" b="1" dirty="0" smtClean="0">
                <a:latin typeface="Maiandra GD" pitchFamily="34" charset="0"/>
                <a:ea typeface="MingLiU" pitchFamily="49" charset="-120"/>
              </a:rPr>
              <a:t>合理的方式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44" y="1285860"/>
            <a:ext cx="8643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altLang="zh-CN" sz="3600" b="1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Ajax get </a:t>
            </a:r>
            <a:r>
              <a:rPr lang="en-US" altLang="zh-CN" sz="3600" b="1" dirty="0" err="1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vs</a:t>
            </a:r>
            <a:r>
              <a:rPr lang="en-US" altLang="zh-CN" sz="3600" b="1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 post</a:t>
            </a:r>
          </a:p>
          <a:p>
            <a:pPr marL="914400" indent="-914400"/>
            <a:r>
              <a:rPr lang="en-US" altLang="zh-CN" sz="3600" b="1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	</a:t>
            </a:r>
            <a:endParaRPr lang="zh-CN" altLang="en-US" sz="2400" b="1" dirty="0" smtClean="0">
              <a:solidFill>
                <a:schemeClr val="tx1">
                  <a:lumMod val="95000"/>
                </a:schemeClr>
              </a:solidFill>
              <a:latin typeface="DotumChe" pitchFamily="49" charset="-127"/>
              <a:ea typeface="DotumChe" pitchFamily="49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966757"/>
            <a:ext cx="6072230" cy="4891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329642" cy="1214446"/>
          </a:xfrm>
        </p:spPr>
        <p:txBody>
          <a:bodyPr>
            <a:normAutofit/>
          </a:bodyPr>
          <a:lstStyle/>
          <a:p>
            <a:r>
              <a:rPr lang="en-US" altLang="zh-CN" sz="6000" b="1" dirty="0" smtClean="0">
                <a:latin typeface="Maiandra GD" pitchFamily="34" charset="0"/>
                <a:ea typeface="MingLiU" pitchFamily="49" charset="-120"/>
              </a:rPr>
              <a:t>3</a:t>
            </a:r>
            <a:r>
              <a:rPr lang="zh-CN" altLang="en-US" sz="6000" b="1" dirty="0" smtClean="0">
                <a:latin typeface="Maiandra GD" pitchFamily="34" charset="0"/>
                <a:ea typeface="MingLiU" pitchFamily="49" charset="-120"/>
              </a:rPr>
              <a:t>交互设计</a:t>
            </a:r>
            <a:r>
              <a:rPr lang="en-US" altLang="zh-CN" sz="6000" b="1" dirty="0" smtClean="0">
                <a:latin typeface="Maiandra GD" pitchFamily="34" charset="0"/>
                <a:ea typeface="MingLiU" pitchFamily="49" charset="-120"/>
              </a:rPr>
              <a:t>&gt;&gt;</a:t>
            </a:r>
            <a:r>
              <a:rPr lang="zh-CN" altLang="en-US" sz="4400" b="1" dirty="0" smtClean="0">
                <a:latin typeface="Maiandra GD" pitchFamily="34" charset="0"/>
                <a:ea typeface="MingLiU" pitchFamily="49" charset="-120"/>
              </a:rPr>
              <a:t>合理的数据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0"/>
            <a:ext cx="2571736" cy="518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15136" y="1285860"/>
            <a:ext cx="6528864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14612" y="4214818"/>
            <a:ext cx="604837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28794" y="3071810"/>
            <a:ext cx="37242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329642" cy="1214446"/>
          </a:xfrm>
        </p:spPr>
        <p:txBody>
          <a:bodyPr>
            <a:normAutofit/>
          </a:bodyPr>
          <a:lstStyle/>
          <a:p>
            <a:r>
              <a:rPr lang="en-US" altLang="zh-CN" sz="6000" b="1" dirty="0" smtClean="0">
                <a:latin typeface="Maiandra GD" pitchFamily="34" charset="0"/>
                <a:ea typeface="MingLiU" pitchFamily="49" charset="-120"/>
              </a:rPr>
              <a:t>3</a:t>
            </a:r>
            <a:r>
              <a:rPr lang="zh-CN" altLang="en-US" sz="6000" b="1" dirty="0" smtClean="0">
                <a:latin typeface="Maiandra GD" pitchFamily="34" charset="0"/>
                <a:ea typeface="MingLiU" pitchFamily="49" charset="-120"/>
              </a:rPr>
              <a:t>交互设计</a:t>
            </a:r>
            <a:r>
              <a:rPr lang="en-US" altLang="zh-CN" sz="6000" b="1" dirty="0" smtClean="0">
                <a:latin typeface="Maiandra GD" pitchFamily="34" charset="0"/>
                <a:ea typeface="MingLiU" pitchFamily="49" charset="-120"/>
              </a:rPr>
              <a:t>&gt;&gt;</a:t>
            </a:r>
            <a:r>
              <a:rPr lang="zh-CN" altLang="en-US" sz="4400" b="1" dirty="0" smtClean="0">
                <a:latin typeface="Maiandra GD" pitchFamily="34" charset="0"/>
                <a:ea typeface="MingLiU" pitchFamily="49" charset="-120"/>
              </a:rPr>
              <a:t>合理的处理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357298"/>
            <a:ext cx="2938013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6182" y="1428736"/>
            <a:ext cx="2857520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786578" y="3357562"/>
            <a:ext cx="2071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散开，让每个小区名字都可以出来，并可点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928694"/>
          </a:xfrm>
        </p:spPr>
        <p:txBody>
          <a:bodyPr>
            <a:normAutofit fontScale="90000"/>
          </a:bodyPr>
          <a:lstStyle/>
          <a:p>
            <a:r>
              <a:rPr lang="en-US" altLang="zh-CN" sz="6000" b="1" dirty="0" smtClean="0">
                <a:latin typeface="Maiandra GD" pitchFamily="34" charset="0"/>
              </a:rPr>
              <a:t>1</a:t>
            </a:r>
            <a:r>
              <a:rPr lang="zh-CN" altLang="en-US" sz="6000" b="1" dirty="0" smtClean="0">
                <a:latin typeface="Maiandra GD" pitchFamily="34" charset="0"/>
              </a:rPr>
              <a:t>资源请求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请求的过程 </a:t>
            </a:r>
            <a:endParaRPr lang="en-US" altLang="zh-CN" sz="60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/>
          </a:bodyPr>
          <a:lstStyle/>
          <a:p>
            <a:pPr marL="448056" lvl="2" indent="-384048">
              <a:buSzPct val="80000"/>
              <a:buFont typeface="Wingdings 2"/>
              <a:buChar char=""/>
            </a:pPr>
            <a:endParaRPr lang="en-US" altLang="zh-CN" sz="4600" dirty="0" smtClean="0"/>
          </a:p>
          <a:p>
            <a:pPr marL="941832" lvl="4" indent="-384048">
              <a:buSzPct val="80000"/>
              <a:buFont typeface="Wingdings" pitchFamily="2" charset="2"/>
              <a:buChar char="Ø"/>
            </a:pPr>
            <a:r>
              <a:rPr lang="en-US" altLang="zh-CN" sz="4800" b="1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DNS</a:t>
            </a:r>
            <a:r>
              <a:rPr lang="zh-CN" altLang="en-US" sz="4800" b="1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解析</a:t>
            </a:r>
            <a:endParaRPr lang="en-US" altLang="zh-CN" sz="4800" b="1" dirty="0" smtClean="0">
              <a:solidFill>
                <a:schemeClr val="tx1">
                  <a:lumMod val="95000"/>
                </a:schemeClr>
              </a:solidFill>
              <a:latin typeface="DotumChe" pitchFamily="49" charset="-127"/>
              <a:ea typeface="DotumChe" pitchFamily="49" charset="-127"/>
            </a:endParaRPr>
          </a:p>
          <a:p>
            <a:pPr marL="941832" lvl="4" indent="-384048">
              <a:buSzPct val="80000"/>
              <a:buFont typeface="Wingdings" pitchFamily="2" charset="2"/>
              <a:buChar char="Ø"/>
            </a:pPr>
            <a:r>
              <a:rPr lang="zh-CN" altLang="en-US" sz="4800" dirty="0" smtClean="0"/>
              <a:t>客</a:t>
            </a:r>
            <a:r>
              <a:rPr lang="en-US" altLang="zh-CN" sz="4800" b="1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TCP</a:t>
            </a:r>
            <a:r>
              <a:rPr lang="zh-CN" altLang="en-US" sz="4800" b="1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连接</a:t>
            </a:r>
            <a:endParaRPr lang="en-US" altLang="zh-CN" sz="4800" b="1" dirty="0" smtClean="0">
              <a:solidFill>
                <a:schemeClr val="tx1">
                  <a:lumMod val="95000"/>
                </a:schemeClr>
              </a:solidFill>
              <a:latin typeface="DotumChe" pitchFamily="49" charset="-127"/>
              <a:ea typeface="DotumChe" pitchFamily="49" charset="-127"/>
            </a:endParaRPr>
          </a:p>
          <a:p>
            <a:pPr marL="941832" lvl="4" indent="-384048">
              <a:buSzPct val="80000"/>
              <a:buFont typeface="Wingdings" pitchFamily="2" charset="2"/>
              <a:buChar char="Ø"/>
            </a:pPr>
            <a:r>
              <a:rPr lang="zh-CN" altLang="en-US" sz="4800" b="1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请求响应</a:t>
            </a:r>
            <a:endParaRPr lang="en-US" altLang="zh-CN" sz="4800" b="1" dirty="0" smtClean="0">
              <a:solidFill>
                <a:schemeClr val="tx1">
                  <a:lumMod val="95000"/>
                </a:schemeClr>
              </a:solidFill>
              <a:latin typeface="DotumChe" pitchFamily="49" charset="-127"/>
              <a:ea typeface="DotumChe" pitchFamily="49" charset="-127"/>
            </a:endParaRPr>
          </a:p>
          <a:p>
            <a:endParaRPr lang="en-US" altLang="zh-CN" sz="3200" b="1" dirty="0" smtClean="0">
              <a:latin typeface="Maiandra GD" pitchFamily="34" charset="0"/>
              <a:ea typeface="MingLiU" pitchFamily="49" charset="-120"/>
            </a:endParaRPr>
          </a:p>
          <a:p>
            <a:endParaRPr lang="en-US" altLang="zh-CN" sz="3200" dirty="0" smtClean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329642" cy="1214446"/>
          </a:xfrm>
        </p:spPr>
        <p:txBody>
          <a:bodyPr>
            <a:normAutofit/>
          </a:bodyPr>
          <a:lstStyle/>
          <a:p>
            <a:r>
              <a:rPr lang="en-US" altLang="zh-CN" sz="6000" b="1" dirty="0" smtClean="0">
                <a:latin typeface="Maiandra GD" pitchFamily="34" charset="0"/>
                <a:ea typeface="MingLiU" pitchFamily="49" charset="-120"/>
              </a:rPr>
              <a:t>3</a:t>
            </a:r>
            <a:r>
              <a:rPr lang="zh-CN" altLang="en-US" sz="6000" b="1" dirty="0" smtClean="0">
                <a:latin typeface="Maiandra GD" pitchFamily="34" charset="0"/>
                <a:ea typeface="MingLiU" pitchFamily="49" charset="-120"/>
              </a:rPr>
              <a:t>交互设计</a:t>
            </a:r>
            <a:r>
              <a:rPr lang="en-US" altLang="zh-CN" sz="6000" b="1" dirty="0" smtClean="0">
                <a:latin typeface="Maiandra GD" pitchFamily="34" charset="0"/>
                <a:ea typeface="MingLiU" pitchFamily="49" charset="-120"/>
              </a:rPr>
              <a:t>&gt;&gt;</a:t>
            </a:r>
            <a:r>
              <a:rPr lang="zh-CN" altLang="en-US" sz="4400" b="1" dirty="0" smtClean="0">
                <a:latin typeface="Maiandra GD" pitchFamily="34" charset="0"/>
                <a:ea typeface="MingLiU" pitchFamily="49" charset="-120"/>
              </a:rPr>
              <a:t>合理的处理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7781" y="1357298"/>
            <a:ext cx="6067425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143240" y="513137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解决密集恐惧症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5786454"/>
            <a:ext cx="6637337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282" y="-24"/>
            <a:ext cx="8329642" cy="1000132"/>
          </a:xfrm>
        </p:spPr>
        <p:txBody>
          <a:bodyPr>
            <a:normAutofit fontScale="90000"/>
          </a:bodyPr>
          <a:lstStyle/>
          <a:p>
            <a:r>
              <a:rPr lang="en-US" altLang="zh-CN" sz="6000" b="1" dirty="0" smtClean="0">
                <a:latin typeface="Maiandra GD" pitchFamily="34" charset="0"/>
                <a:ea typeface="MingLiU" pitchFamily="49" charset="-120"/>
              </a:rPr>
              <a:t>3</a:t>
            </a:r>
            <a:r>
              <a:rPr lang="zh-CN" altLang="en-US" sz="6000" b="1" dirty="0" smtClean="0">
                <a:latin typeface="Maiandra GD" pitchFamily="34" charset="0"/>
                <a:ea typeface="MingLiU" pitchFamily="49" charset="-120"/>
              </a:rPr>
              <a:t>交互设计</a:t>
            </a:r>
            <a:r>
              <a:rPr lang="en-US" altLang="zh-CN" sz="6000" b="1" dirty="0" smtClean="0">
                <a:latin typeface="Maiandra GD" pitchFamily="34" charset="0"/>
                <a:ea typeface="MingLiU" pitchFamily="49" charset="-120"/>
              </a:rPr>
              <a:t>&gt;&gt;</a:t>
            </a:r>
            <a:r>
              <a:rPr lang="zh-CN" altLang="en-US" sz="4400" b="1" dirty="0" smtClean="0">
                <a:latin typeface="Maiandra GD" pitchFamily="34" charset="0"/>
                <a:ea typeface="MingLiU" pitchFamily="49" charset="-120"/>
              </a:rPr>
              <a:t>最佳的渲染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000108"/>
            <a:ext cx="91440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altLang="zh-CN" sz="4000" kern="0" dirty="0" smtClean="0">
                <a:solidFill>
                  <a:srgbClr val="FFFF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Data Visualization</a:t>
            </a:r>
          </a:p>
          <a:p>
            <a:pPr marL="742950" indent="-742950">
              <a:buFont typeface="Wingdings" pitchFamily="2" charset="2"/>
              <a:buChar char="Ø"/>
              <a:defRPr/>
            </a:pPr>
            <a:r>
              <a:rPr lang="en-US" altLang="zh-CN" sz="3200" kern="0" dirty="0" smtClean="0">
                <a:latin typeface="幼圆" panose="02010509060101010101" pitchFamily="49" charset="-122"/>
                <a:ea typeface="幼圆" panose="02010509060101010101" pitchFamily="49" charset="-122"/>
                <a:hlinkClick r:id="rId2"/>
              </a:rPr>
              <a:t>D3</a:t>
            </a:r>
            <a:r>
              <a:rPr lang="en-US" altLang="zh-CN" sz="32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2400" dirty="0" smtClean="0"/>
              <a:t>图标是基于矢量图形的，采用</a:t>
            </a:r>
            <a:r>
              <a:rPr lang="en-US" altLang="zh-CN" sz="2400" dirty="0" smtClean="0"/>
              <a:t>SVG</a:t>
            </a:r>
            <a:r>
              <a:rPr lang="zh-CN" altLang="en-US" sz="2400" dirty="0" smtClean="0"/>
              <a:t>进行画图</a:t>
            </a:r>
            <a:endParaRPr lang="en-US" altLang="zh-CN" sz="2400" kern="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indent="-742950">
              <a:buFont typeface="Wingdings" pitchFamily="2" charset="2"/>
              <a:buChar char="Ø"/>
              <a:defRPr/>
            </a:pPr>
            <a:r>
              <a:rPr lang="en-US" altLang="zh-CN" sz="3200" kern="0" dirty="0" err="1" smtClean="0">
                <a:latin typeface="幼圆" panose="02010509060101010101" pitchFamily="49" charset="-122"/>
                <a:ea typeface="幼圆" panose="02010509060101010101" pitchFamily="49" charset="-122"/>
                <a:hlinkClick r:id="rId3"/>
              </a:rPr>
              <a:t>HighCharts</a:t>
            </a:r>
            <a:r>
              <a:rPr lang="zh-CN" altLang="en-US" sz="2400" dirty="0" smtClean="0"/>
              <a:t>在高版本浏览器中使用</a:t>
            </a:r>
            <a:r>
              <a:rPr lang="en-US" altLang="zh-CN" sz="2400" dirty="0" smtClean="0"/>
              <a:t>SVG</a:t>
            </a:r>
            <a:r>
              <a:rPr lang="zh-CN" altLang="en-US" sz="2400" dirty="0" smtClean="0"/>
              <a:t>，而在旧版本</a:t>
            </a:r>
            <a:r>
              <a:rPr lang="en-US" altLang="zh-CN" sz="2400" dirty="0" smtClean="0"/>
              <a:t>IE(</a:t>
            </a:r>
            <a:r>
              <a:rPr lang="zh-CN" altLang="en-US" sz="2400" dirty="0" smtClean="0"/>
              <a:t>包括</a:t>
            </a:r>
            <a:r>
              <a:rPr lang="en-US" altLang="zh-CN" sz="2400" dirty="0" smtClean="0"/>
              <a:t>IE6</a:t>
            </a:r>
            <a:r>
              <a:rPr lang="zh-CN" altLang="en-US" sz="2400" dirty="0" smtClean="0"/>
              <a:t>及更新版本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中使用后备的</a:t>
            </a:r>
            <a:r>
              <a:rPr lang="en-US" altLang="zh-CN" sz="2400" dirty="0" smtClean="0"/>
              <a:t>VML</a:t>
            </a:r>
            <a:r>
              <a:rPr lang="zh-CN" altLang="en-US" sz="2400" dirty="0" smtClean="0"/>
              <a:t>。有自己的团队负责，但是只对非商业用途免费</a:t>
            </a:r>
            <a:endParaRPr lang="en-US" altLang="zh-CN" sz="2400" dirty="0" smtClean="0"/>
          </a:p>
          <a:p>
            <a:pPr marL="742950" indent="-742950">
              <a:buFont typeface="Wingdings" pitchFamily="2" charset="2"/>
              <a:buChar char="Ø"/>
              <a:defRPr/>
            </a:pPr>
            <a:r>
              <a:rPr lang="en-US" altLang="zh-CN" sz="4000" kern="0" dirty="0" err="1" smtClean="0">
                <a:latin typeface="幼圆" panose="02010509060101010101" pitchFamily="49" charset="-122"/>
                <a:ea typeface="幼圆" panose="02010509060101010101" pitchFamily="49" charset="-122"/>
                <a:hlinkClick r:id="rId4"/>
              </a:rPr>
              <a:t>Echarts</a:t>
            </a:r>
            <a:r>
              <a:rPr lang="en-US" altLang="zh-CN" sz="40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24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百度开源的纯</a:t>
            </a:r>
            <a:r>
              <a:rPr lang="en-US" altLang="zh-CN" sz="2400" kern="0" dirty="0" err="1" smtClean="0">
                <a:latin typeface="幼圆" panose="02010509060101010101" pitchFamily="49" charset="-122"/>
                <a:ea typeface="幼圆" panose="02010509060101010101" pitchFamily="49" charset="-122"/>
              </a:rPr>
              <a:t>js</a:t>
            </a:r>
            <a:r>
              <a:rPr lang="zh-CN" altLang="en-US" sz="24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图表库，</a:t>
            </a:r>
            <a:r>
              <a:rPr lang="zh-CN" altLang="en-US" sz="2400" dirty="0" smtClean="0"/>
              <a:t>底层依赖轻量级的 </a:t>
            </a:r>
            <a:r>
              <a:rPr lang="en-US" altLang="zh-CN" sz="2400" dirty="0" smtClean="0"/>
              <a:t>Canvas </a:t>
            </a:r>
            <a:r>
              <a:rPr lang="zh-CN" altLang="en-US" sz="2400" dirty="0" smtClean="0"/>
              <a:t> </a:t>
            </a:r>
            <a:r>
              <a:rPr lang="en-US" altLang="zh-CN" sz="2400" dirty="0" err="1" smtClean="0">
                <a:hlinkClick r:id="rId5"/>
              </a:rPr>
              <a:t>ZRende</a:t>
            </a:r>
            <a:endParaRPr lang="en-US" altLang="zh-CN" sz="3200" kern="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indent="-742950">
              <a:buFont typeface="Wingdings" pitchFamily="2" charset="2"/>
              <a:buChar char="Ø"/>
              <a:defRPr/>
            </a:pPr>
            <a:r>
              <a:rPr lang="en-US" altLang="zh-CN" sz="3200" kern="0" dirty="0" smtClean="0">
                <a:latin typeface="幼圆" panose="02010509060101010101" pitchFamily="49" charset="-122"/>
                <a:ea typeface="幼圆" panose="02010509060101010101" pitchFamily="49" charset="-122"/>
                <a:hlinkClick r:id="rId6"/>
              </a:rPr>
              <a:t>Vis.js</a:t>
            </a:r>
            <a:r>
              <a:rPr lang="zh-CN" altLang="en-US" sz="2400" dirty="0" smtClean="0"/>
              <a:t>动态的、基于浏览器的可视化库，可处理大量的动态数据并能与这些数据进行交互操作</a:t>
            </a:r>
            <a:endParaRPr lang="en-US" altLang="zh-CN" sz="2400" kern="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indent="-742950">
              <a:buFont typeface="Wingdings" pitchFamily="2" charset="2"/>
              <a:buChar char="Ø"/>
              <a:defRPr/>
            </a:pPr>
            <a:r>
              <a:rPr lang="en-US" altLang="zh-CN" sz="3200" kern="0" dirty="0" smtClean="0">
                <a:latin typeface="幼圆" panose="02010509060101010101" pitchFamily="49" charset="-122"/>
                <a:ea typeface="幼圆" panose="02010509060101010101" pitchFamily="49" charset="-122"/>
                <a:hlinkClick r:id="rId7"/>
              </a:rPr>
              <a:t>Flot2</a:t>
            </a:r>
            <a:r>
              <a:rPr lang="zh-CN" altLang="en-US" sz="2400" dirty="0" smtClean="0"/>
              <a:t>一个</a:t>
            </a:r>
            <a:r>
              <a:rPr lang="zh-CN" altLang="en-US" sz="2400" dirty="0" smtClean="0">
                <a:hlinkClick r:id="rId8"/>
              </a:rPr>
              <a:t>基于</a:t>
            </a:r>
            <a:r>
              <a:rPr lang="en-US" altLang="zh-CN" sz="2400" dirty="0" err="1" smtClean="0">
                <a:hlinkClick r:id="rId8"/>
              </a:rPr>
              <a:t>jQuery</a:t>
            </a:r>
            <a:r>
              <a:rPr lang="zh-CN" altLang="en-US" sz="2400" dirty="0" smtClean="0">
                <a:hlinkClick r:id="rId8"/>
              </a:rPr>
              <a:t>的绘图库</a:t>
            </a:r>
            <a:r>
              <a:rPr lang="zh-CN" altLang="en-US" sz="2400" dirty="0" smtClean="0"/>
              <a:t>，可以绘制折线、散点、条形、饼状图</a:t>
            </a:r>
            <a:endParaRPr lang="zh-CN" altLang="en-US" sz="4000" b="1" dirty="0" smtClean="0">
              <a:solidFill>
                <a:schemeClr val="tx1">
                  <a:lumMod val="95000"/>
                </a:schemeClr>
              </a:solidFill>
              <a:latin typeface="DotumChe" pitchFamily="49" charset="-127"/>
              <a:ea typeface="DotumChe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282" y="-24"/>
            <a:ext cx="8329642" cy="1000132"/>
          </a:xfrm>
        </p:spPr>
        <p:txBody>
          <a:bodyPr>
            <a:normAutofit fontScale="90000"/>
          </a:bodyPr>
          <a:lstStyle/>
          <a:p>
            <a:r>
              <a:rPr lang="en-US" altLang="zh-CN" sz="6000" b="1" dirty="0" smtClean="0">
                <a:latin typeface="Maiandra GD" pitchFamily="34" charset="0"/>
                <a:ea typeface="MingLiU" pitchFamily="49" charset="-120"/>
              </a:rPr>
              <a:t>3</a:t>
            </a:r>
            <a:r>
              <a:rPr lang="zh-CN" altLang="en-US" sz="6000" b="1" dirty="0" smtClean="0">
                <a:latin typeface="Maiandra GD" pitchFamily="34" charset="0"/>
                <a:ea typeface="MingLiU" pitchFamily="49" charset="-120"/>
              </a:rPr>
              <a:t>交互设计</a:t>
            </a:r>
            <a:r>
              <a:rPr lang="en-US" altLang="zh-CN" sz="6000" b="1" dirty="0" smtClean="0">
                <a:latin typeface="Maiandra GD" pitchFamily="34" charset="0"/>
                <a:ea typeface="MingLiU" pitchFamily="49" charset="-120"/>
              </a:rPr>
              <a:t>&gt;&gt;</a:t>
            </a:r>
            <a:r>
              <a:rPr lang="zh-CN" altLang="en-US" sz="4400" b="1" dirty="0" smtClean="0">
                <a:latin typeface="Maiandra GD" pitchFamily="34" charset="0"/>
                <a:ea typeface="MingLiU" pitchFamily="49" charset="-120"/>
              </a:rPr>
              <a:t>最佳的渲染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000108"/>
            <a:ext cx="914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altLang="zh-CN" sz="4000" kern="0" dirty="0" smtClean="0">
                <a:solidFill>
                  <a:srgbClr val="FFFF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Web GL </a:t>
            </a:r>
          </a:p>
          <a:p>
            <a:pPr marL="742950" indent="-742950">
              <a:defRPr/>
            </a:pPr>
            <a:r>
              <a:rPr lang="zh-CN" altLang="en-US" sz="32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什么是</a:t>
            </a:r>
            <a:r>
              <a:rPr lang="en-US" altLang="zh-CN" sz="32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Web GL</a:t>
            </a:r>
            <a:r>
              <a:rPr lang="zh-CN" altLang="en-US" sz="32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？</a:t>
            </a:r>
            <a:endParaRPr lang="en-US" altLang="zh-CN" sz="3200" kern="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indent="-742950">
              <a:defRPr/>
            </a:pPr>
            <a:r>
              <a:rPr lang="en-US" sz="2400" dirty="0" smtClean="0"/>
              <a:t>	</a:t>
            </a:r>
            <a:r>
              <a:rPr lang="en-US" sz="2400" dirty="0" err="1" smtClean="0"/>
              <a:t>WebGL</a:t>
            </a:r>
            <a:r>
              <a:rPr lang="en-US" sz="2400" dirty="0" smtClean="0"/>
              <a:t>（</a:t>
            </a:r>
            <a:r>
              <a:rPr lang="zh-CN" altLang="en-US" sz="2400" dirty="0" smtClean="0"/>
              <a:t>全写</a:t>
            </a:r>
            <a:r>
              <a:rPr lang="en-US" sz="2400" dirty="0" smtClean="0"/>
              <a:t>Web Graphics Library）</a:t>
            </a:r>
            <a:r>
              <a:rPr lang="zh-CN" altLang="en-US" sz="2400" dirty="0" smtClean="0"/>
              <a:t>是一种</a:t>
            </a:r>
            <a:r>
              <a:rPr lang="en-US" altLang="zh-CN" sz="2400" dirty="0" smtClean="0"/>
              <a:t>3</a:t>
            </a:r>
            <a:r>
              <a:rPr lang="en-US" sz="2400" dirty="0" smtClean="0"/>
              <a:t>D</a:t>
            </a:r>
            <a:r>
              <a:rPr lang="zh-CN" altLang="en-US" sz="2400" dirty="0" smtClean="0"/>
              <a:t>绘图标准</a:t>
            </a:r>
            <a:r>
              <a:rPr lang="zh-CN" altLang="en-US" sz="3200" dirty="0" smtClean="0"/>
              <a:t>，</a:t>
            </a:r>
            <a:r>
              <a:rPr lang="zh-CN" altLang="en-US" sz="2400" dirty="0" smtClean="0"/>
              <a:t>为</a:t>
            </a:r>
            <a:r>
              <a:rPr lang="en-US" sz="2400" dirty="0" smtClean="0"/>
              <a:t>HTML5 Canvas</a:t>
            </a:r>
            <a:r>
              <a:rPr lang="zh-CN" altLang="en-US" sz="2400" dirty="0" smtClean="0"/>
              <a:t>提供硬件</a:t>
            </a:r>
            <a:r>
              <a:rPr lang="en-US" altLang="zh-CN" sz="2400" dirty="0" smtClean="0"/>
              <a:t>3</a:t>
            </a:r>
            <a:r>
              <a:rPr lang="en-US" sz="2400" dirty="0" smtClean="0"/>
              <a:t>D</a:t>
            </a:r>
            <a:r>
              <a:rPr lang="zh-CN" altLang="en-US" sz="2400" dirty="0" smtClean="0"/>
              <a:t>加速渲染</a:t>
            </a:r>
            <a:endParaRPr lang="en-US" altLang="zh-CN" sz="2400" dirty="0" smtClean="0"/>
          </a:p>
          <a:p>
            <a:pPr marL="742950" indent="-742950">
              <a:defRPr/>
            </a:pPr>
            <a:r>
              <a:rPr lang="zh-CN" altLang="en-US" sz="24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主流</a:t>
            </a:r>
            <a:r>
              <a:rPr lang="en-US" altLang="zh-CN" sz="2400" kern="0" dirty="0" err="1" smtClean="0">
                <a:latin typeface="幼圆" panose="02010509060101010101" pitchFamily="49" charset="-122"/>
                <a:ea typeface="幼圆" panose="02010509060101010101" pitchFamily="49" charset="-122"/>
              </a:rPr>
              <a:t>WebGL</a:t>
            </a:r>
            <a:r>
              <a:rPr lang="zh-CN" altLang="en-US" sz="24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第三方库？</a:t>
            </a:r>
            <a:endParaRPr lang="en-US" altLang="zh-CN" sz="2400" kern="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indent="-742950">
              <a:buFont typeface="Wingdings" pitchFamily="2" charset="2"/>
              <a:buChar char="Ø"/>
              <a:defRPr/>
            </a:pPr>
            <a:r>
              <a:rPr lang="en-US" altLang="zh-CN" sz="3200" kern="0" dirty="0" smtClean="0">
                <a:latin typeface="幼圆" panose="02010509060101010101" pitchFamily="49" charset="-122"/>
                <a:ea typeface="幼圆" panose="02010509060101010101" pitchFamily="49" charset="-122"/>
                <a:hlinkClick r:id="rId2"/>
              </a:rPr>
              <a:t>Three.js</a:t>
            </a:r>
            <a:endParaRPr lang="en-US" altLang="zh-CN" sz="3200" kern="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indent="-742950">
              <a:buFont typeface="Wingdings" pitchFamily="2" charset="2"/>
              <a:buChar char="Ø"/>
              <a:defRPr/>
            </a:pPr>
            <a:r>
              <a:rPr lang="en-US" altLang="zh-CN" sz="3200" kern="0" dirty="0" smtClean="0">
                <a:latin typeface="幼圆" panose="02010509060101010101" pitchFamily="49" charset="-122"/>
                <a:ea typeface="幼圆" panose="02010509060101010101" pitchFamily="49" charset="-122"/>
                <a:hlinkClick r:id="rId3"/>
              </a:rPr>
              <a:t>Babylon.js</a:t>
            </a:r>
            <a:r>
              <a:rPr lang="en-US" altLang="zh-CN" sz="32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2400" dirty="0" smtClean="0"/>
              <a:t>基于</a:t>
            </a:r>
            <a:r>
              <a:rPr lang="en-US" sz="2400" dirty="0" smtClean="0"/>
              <a:t>WebGL、H5</a:t>
            </a:r>
            <a:r>
              <a:rPr lang="zh-CN" altLang="en-US" sz="2400" dirty="0" smtClean="0"/>
              <a:t>的开源</a:t>
            </a:r>
            <a:r>
              <a:rPr lang="en-US" altLang="zh-CN" sz="2400" dirty="0" smtClean="0"/>
              <a:t>3</a:t>
            </a:r>
            <a:r>
              <a:rPr lang="en-US" sz="2400" dirty="0" smtClean="0"/>
              <a:t>D</a:t>
            </a:r>
            <a:r>
              <a:rPr lang="zh-CN" altLang="en-US" sz="2400" dirty="0" smtClean="0"/>
              <a:t>游戏引擎，由微软员工</a:t>
            </a:r>
            <a:r>
              <a:rPr lang="en-US" sz="2400" dirty="0" smtClean="0"/>
              <a:t>David 		       </a:t>
            </a:r>
            <a:r>
              <a:rPr lang="en-US" sz="2400" dirty="0" err="1" smtClean="0"/>
              <a:t>Catuhe</a:t>
            </a:r>
            <a:r>
              <a:rPr lang="zh-CN" altLang="en-US" sz="2400" dirty="0" smtClean="0"/>
              <a:t>主导开发</a:t>
            </a:r>
          </a:p>
          <a:p>
            <a:pPr marL="742950" indent="-742950">
              <a:buFont typeface="Wingdings" pitchFamily="2" charset="2"/>
              <a:buChar char="Ø"/>
              <a:defRPr/>
            </a:pPr>
            <a:r>
              <a:rPr lang="en-US" altLang="zh-CN" sz="3200" kern="0" dirty="0" smtClean="0">
                <a:latin typeface="幼圆" panose="02010509060101010101" pitchFamily="49" charset="-122"/>
                <a:ea typeface="幼圆" panose="02010509060101010101" pitchFamily="49" charset="-122"/>
                <a:hlinkClick r:id="rId4"/>
              </a:rPr>
              <a:t>pixi.js</a:t>
            </a:r>
            <a:r>
              <a:rPr lang="en-US" altLang="zh-CN" sz="32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2400" dirty="0" smtClean="0"/>
              <a:t>开源</a:t>
            </a:r>
            <a:r>
              <a:rPr lang="en-US" altLang="zh-CN" sz="2400" dirty="0" smtClean="0"/>
              <a:t>HTML5 2D</a:t>
            </a:r>
            <a:r>
              <a:rPr lang="zh-CN" altLang="en-US" sz="2400" dirty="0" smtClean="0"/>
              <a:t>渲染引擎，使用带有</a:t>
            </a:r>
            <a:r>
              <a:rPr lang="en-US" altLang="zh-CN" sz="2400" dirty="0" smtClean="0"/>
              <a:t>Canvas</a:t>
            </a:r>
            <a:r>
              <a:rPr lang="zh-CN" altLang="en-US" sz="2400" dirty="0" smtClean="0"/>
              <a:t>回调功能的</a:t>
            </a:r>
            <a:r>
              <a:rPr lang="en-US" altLang="zh-CN" sz="2400" dirty="0" err="1" smtClean="0"/>
              <a:t>WebGL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742950" indent="-742950">
              <a:defRPr/>
            </a:pPr>
            <a:r>
              <a:rPr lang="zh-CN" altLang="en-US" sz="2400" dirty="0" smtClean="0"/>
              <a:t>         </a:t>
            </a:r>
            <a:r>
              <a:rPr lang="en-US" altLang="zh-CN" sz="2400" dirty="0" smtClean="0"/>
              <a:t>		 </a:t>
            </a:r>
            <a:r>
              <a:rPr lang="zh-CN" altLang="en-US" sz="2400" dirty="0" smtClean="0"/>
              <a:t>目标是，提供一个快速且轻量的</a:t>
            </a:r>
            <a:r>
              <a:rPr lang="en-US" altLang="zh-CN" sz="2400" dirty="0" smtClean="0"/>
              <a:t>2D</a:t>
            </a:r>
            <a:r>
              <a:rPr lang="zh-CN" altLang="en-US" sz="2400" dirty="0" smtClean="0"/>
              <a:t>库，可以兼容所有设备</a:t>
            </a:r>
            <a:endParaRPr lang="zh-CN" altLang="en-US" sz="4000" b="1" dirty="0" smtClean="0">
              <a:solidFill>
                <a:schemeClr val="tx1">
                  <a:lumMod val="95000"/>
                </a:schemeClr>
              </a:solidFill>
              <a:latin typeface="DotumChe" pitchFamily="49" charset="-127"/>
              <a:ea typeface="DotumChe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329642" cy="1214446"/>
          </a:xfrm>
        </p:spPr>
        <p:txBody>
          <a:bodyPr>
            <a:normAutofit/>
          </a:bodyPr>
          <a:lstStyle/>
          <a:p>
            <a:r>
              <a:rPr lang="en-US" altLang="zh-CN" sz="6000" b="1" dirty="0" smtClean="0">
                <a:latin typeface="Maiandra GD" pitchFamily="34" charset="0"/>
                <a:ea typeface="MingLiU" pitchFamily="49" charset="-120"/>
              </a:rPr>
              <a:t>3</a:t>
            </a:r>
            <a:r>
              <a:rPr lang="zh-CN" altLang="en-US" sz="6000" b="1" dirty="0" smtClean="0">
                <a:latin typeface="Maiandra GD" pitchFamily="34" charset="0"/>
                <a:ea typeface="MingLiU" pitchFamily="49" charset="-120"/>
              </a:rPr>
              <a:t>交互设计</a:t>
            </a:r>
            <a:r>
              <a:rPr lang="en-US" altLang="zh-CN" sz="6000" b="1" dirty="0" smtClean="0">
                <a:latin typeface="Maiandra GD" pitchFamily="34" charset="0"/>
                <a:ea typeface="MingLiU" pitchFamily="49" charset="-120"/>
              </a:rPr>
              <a:t>&gt;&gt;</a:t>
            </a:r>
            <a:r>
              <a:rPr lang="zh-CN" altLang="en-US" sz="4400" b="1" dirty="0" smtClean="0">
                <a:latin typeface="Maiandra GD" pitchFamily="34" charset="0"/>
                <a:ea typeface="MingLiU" pitchFamily="49" charset="-120"/>
              </a:rPr>
              <a:t>最佳的渲染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44" y="1285860"/>
            <a:ext cx="86439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Wingdings" pitchFamily="2" charset="2"/>
              <a:buChar char="Ø"/>
            </a:pPr>
            <a:r>
              <a:rPr lang="zh-CN" altLang="en-US" sz="3600" dirty="0" smtClean="0">
                <a:solidFill>
                  <a:srgbClr val="FFFF00"/>
                </a:solidFill>
                <a:latin typeface="DotumChe" pitchFamily="49" charset="-127"/>
                <a:ea typeface="DotumChe" pitchFamily="49" charset="-127"/>
              </a:rPr>
              <a:t>动画引擎 </a:t>
            </a:r>
            <a:endParaRPr lang="en-US" altLang="zh-CN" sz="3600" dirty="0" smtClean="0">
              <a:solidFill>
                <a:srgbClr val="FFFF00"/>
              </a:solidFill>
              <a:latin typeface="DotumChe" pitchFamily="49" charset="-127"/>
              <a:ea typeface="DotumChe" pitchFamily="49" charset="-127"/>
            </a:endParaRPr>
          </a:p>
          <a:p>
            <a:pPr marL="914400" indent="-914400"/>
            <a:r>
              <a:rPr lang="en-US" altLang="zh-CN" sz="3600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	</a:t>
            </a:r>
            <a:r>
              <a:rPr lang="en-US" altLang="zh-CN" sz="3600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  <a:hlinkClick r:id="rId2"/>
              </a:rPr>
              <a:t>animate.css</a:t>
            </a:r>
            <a:endParaRPr lang="en-US" altLang="zh-CN" sz="3600" dirty="0" smtClean="0">
              <a:solidFill>
                <a:schemeClr val="tx1">
                  <a:lumMod val="95000"/>
                </a:schemeClr>
              </a:solidFill>
              <a:latin typeface="DotumChe" pitchFamily="49" charset="-127"/>
              <a:ea typeface="DotumChe" pitchFamily="49" charset="-127"/>
            </a:endParaRPr>
          </a:p>
          <a:p>
            <a:pPr marL="1828800" lvl="2" indent="-914400"/>
            <a:r>
              <a:rPr lang="en-US" altLang="zh-CN" sz="3600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Effeckt.css</a:t>
            </a:r>
          </a:p>
          <a:p>
            <a:pPr marL="1828800" lvl="2" indent="-914400"/>
            <a:r>
              <a:rPr lang="en-US" altLang="zh-CN" sz="3600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Bounce.js</a:t>
            </a:r>
          </a:p>
          <a:p>
            <a:pPr marL="1828800" lvl="2" indent="-914400"/>
            <a:r>
              <a:rPr lang="en-US" altLang="zh-CN" sz="3600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move.js</a:t>
            </a:r>
          </a:p>
          <a:p>
            <a:pPr marL="914400" indent="-914400">
              <a:buFont typeface="Wingdings" pitchFamily="2" charset="2"/>
              <a:buChar char="Ø"/>
            </a:pPr>
            <a:r>
              <a:rPr lang="zh-CN" altLang="en-US" sz="3600" dirty="0" smtClean="0">
                <a:solidFill>
                  <a:srgbClr val="FFFF00"/>
                </a:solidFill>
              </a:rPr>
              <a:t>模板引擎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pPr marL="1371600" lvl="1" indent="-914400"/>
            <a:r>
              <a:rPr lang="en-US" altLang="zh-CN" sz="3600" dirty="0" smtClean="0">
                <a:latin typeface="+mj-ea"/>
                <a:ea typeface="+mj-ea"/>
              </a:rPr>
              <a:t>  </a:t>
            </a:r>
            <a:r>
              <a:rPr lang="en-US" altLang="zh-CN" sz="3600" dirty="0" err="1" smtClean="0">
                <a:latin typeface="+mj-ea"/>
                <a:ea typeface="+mj-ea"/>
                <a:hlinkClick r:id="rId3"/>
              </a:rPr>
              <a:t>laytpl</a:t>
            </a:r>
            <a:endParaRPr lang="en-US" altLang="zh-CN" sz="3600" dirty="0" smtClean="0">
              <a:latin typeface="+mj-ea"/>
              <a:ea typeface="+mj-ea"/>
            </a:endParaRPr>
          </a:p>
          <a:p>
            <a:pPr marL="1371600" lvl="1" indent="-914400"/>
            <a:r>
              <a:rPr lang="en-US" altLang="zh-CN" sz="3600" dirty="0" smtClean="0">
                <a:latin typeface="+mj-ea"/>
                <a:ea typeface="+mj-ea"/>
              </a:rPr>
              <a:t>  </a:t>
            </a:r>
            <a:r>
              <a:rPr lang="en-US" altLang="zh-CN" sz="3600" dirty="0" err="1" smtClean="0">
                <a:latin typeface="+mj-ea"/>
                <a:ea typeface="+mj-ea"/>
              </a:rPr>
              <a:t>artTemple</a:t>
            </a:r>
            <a:endParaRPr lang="zh-CN" altLang="en-US" sz="3600" b="1" dirty="0" smtClean="0">
              <a:solidFill>
                <a:schemeClr val="tx1">
                  <a:lumMod val="9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329642" cy="1214446"/>
          </a:xfrm>
        </p:spPr>
        <p:txBody>
          <a:bodyPr>
            <a:normAutofit fontScale="90000"/>
          </a:bodyPr>
          <a:lstStyle/>
          <a:p>
            <a:r>
              <a:rPr lang="en-US" altLang="zh-CN" sz="8800" b="1" dirty="0" smtClean="0">
                <a:latin typeface="Maiandra GD" pitchFamily="34" charset="0"/>
                <a:ea typeface="MingLiU" pitchFamily="49" charset="-120"/>
              </a:rPr>
              <a:t>3</a:t>
            </a:r>
            <a:r>
              <a:rPr lang="zh-CN" altLang="en-US" sz="8800" b="1" dirty="0" smtClean="0">
                <a:latin typeface="Maiandra GD" pitchFamily="34" charset="0"/>
                <a:ea typeface="MingLiU" pitchFamily="49" charset="-120"/>
              </a:rPr>
              <a:t>交互设计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44" y="2746244"/>
            <a:ext cx="86439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zh-CN" altLang="en-US" sz="5400" b="1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  永远要考虑失败情况</a:t>
            </a:r>
            <a:r>
              <a:rPr lang="en-US" altLang="zh-CN" sz="5400" b="1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!</a:t>
            </a:r>
            <a:r>
              <a:rPr lang="zh-CN" altLang="en-US" sz="5400" b="1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给用户一个反馈！</a:t>
            </a:r>
            <a:endParaRPr lang="en-US" altLang="zh-CN" sz="5400" b="1" dirty="0" smtClean="0">
              <a:solidFill>
                <a:schemeClr val="tx1">
                  <a:lumMod val="95000"/>
                </a:schemeClr>
              </a:solidFill>
              <a:latin typeface="DotumChe" pitchFamily="49" charset="-127"/>
              <a:ea typeface="DotumChe" pitchFamily="49" charset="-127"/>
            </a:endParaRPr>
          </a:p>
          <a:p>
            <a:pPr marL="914400" indent="-914400"/>
            <a:r>
              <a:rPr lang="en-US" altLang="zh-CN" sz="5400" b="1" dirty="0" smtClean="0">
                <a:solidFill>
                  <a:schemeClr val="tx1">
                    <a:lumMod val="95000"/>
                  </a:schemeClr>
                </a:solidFill>
                <a:latin typeface="DotumChe" pitchFamily="49" charset="-127"/>
                <a:ea typeface="DotumChe" pitchFamily="49" charset="-127"/>
              </a:rPr>
              <a:t>	</a:t>
            </a:r>
            <a:endParaRPr lang="zh-CN" altLang="en-US" sz="4000" b="1" dirty="0" smtClean="0">
              <a:solidFill>
                <a:schemeClr val="tx1">
                  <a:lumMod val="95000"/>
                </a:schemeClr>
              </a:solidFill>
              <a:latin typeface="DotumChe" pitchFamily="49" charset="-127"/>
              <a:ea typeface="DotumChe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2918" y="-24"/>
            <a:ext cx="8686800" cy="928694"/>
          </a:xfrm>
        </p:spPr>
        <p:txBody>
          <a:bodyPr>
            <a:normAutofit fontScale="90000"/>
          </a:bodyPr>
          <a:lstStyle/>
          <a:p>
            <a:r>
              <a:rPr lang="en-US" altLang="zh-CN" sz="6000" b="1" dirty="0" smtClean="0">
                <a:latin typeface="Maiandra GD" pitchFamily="34" charset="0"/>
                <a:ea typeface="MingLiU" pitchFamily="49" charset="-120"/>
              </a:rPr>
              <a:t>web</a:t>
            </a:r>
            <a:r>
              <a:rPr lang="zh-CN" altLang="en-US" sz="6000" b="1" dirty="0" smtClean="0">
                <a:latin typeface="Maiandra GD" pitchFamily="34" charset="0"/>
                <a:ea typeface="MingLiU" pitchFamily="49" charset="-120"/>
              </a:rPr>
              <a:t>扩展</a:t>
            </a:r>
            <a:r>
              <a:rPr lang="en-US" altLang="zh-CN" sz="6000" b="1" dirty="0" smtClean="0">
                <a:latin typeface="Maiandra GD" pitchFamily="34" charset="0"/>
                <a:ea typeface="MingLiU" pitchFamily="49" charset="-120"/>
              </a:rPr>
              <a:t>&gt;&gt;</a:t>
            </a:r>
            <a:r>
              <a:rPr lang="en-US" altLang="zh-CN" sz="4800" b="1" dirty="0" smtClean="0">
                <a:solidFill>
                  <a:srgbClr val="FFFF00"/>
                </a:solidFill>
                <a:latin typeface="Maiandra GD" pitchFamily="34" charset="0"/>
                <a:ea typeface="MingLiU" pitchFamily="49" charset="-120"/>
              </a:rPr>
              <a:t>4.1Babel</a:t>
            </a:r>
            <a:endParaRPr lang="en-US" altLang="zh-CN" sz="36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578647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l"/>
              <a:defRPr/>
            </a:pPr>
            <a:r>
              <a:rPr lang="en-US" altLang="zh-CN" sz="3600" dirty="0" smtClean="0"/>
              <a:t>ES</a:t>
            </a:r>
            <a:r>
              <a:rPr lang="zh-CN" altLang="en-US" sz="3600" dirty="0" smtClean="0"/>
              <a:t>几？哪些新特性？</a:t>
            </a:r>
            <a:endParaRPr lang="en-US" altLang="zh-CN" sz="3600" dirty="0" smtClean="0"/>
          </a:p>
          <a:p>
            <a:pPr>
              <a:defRPr/>
            </a:pPr>
            <a:r>
              <a:rPr lang="en-US" altLang="zh-CN" sz="2400" dirty="0" smtClean="0"/>
              <a:t>     2009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ES5 ;2015-06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ES6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lvl="1">
              <a:defRPr/>
            </a:pPr>
            <a:r>
              <a:rPr lang="en-US" altLang="zh-CN" sz="2400" dirty="0" smtClean="0"/>
              <a:t>ES6</a:t>
            </a:r>
            <a:r>
              <a:rPr lang="zh-CN" altLang="en-US" sz="2400" dirty="0" smtClean="0"/>
              <a:t>也叫</a:t>
            </a:r>
            <a:r>
              <a:rPr lang="en-US" sz="2400" dirty="0" smtClean="0"/>
              <a:t>ECMAScript2015</a:t>
            </a:r>
            <a:r>
              <a:rPr lang="zh-CN" altLang="en-US" sz="2400" dirty="0" smtClean="0"/>
              <a:t>，是</a:t>
            </a:r>
            <a:r>
              <a:rPr lang="en-US" sz="2400" dirty="0" err="1" smtClean="0"/>
              <a:t>ECMAScript</a:t>
            </a:r>
            <a:r>
              <a:rPr lang="zh-CN" altLang="en-US" sz="2400" dirty="0" smtClean="0"/>
              <a:t>标准的最新版本。</a:t>
            </a:r>
            <a:endParaRPr lang="en-US" altLang="zh-CN" sz="3600" dirty="0" smtClean="0"/>
          </a:p>
          <a:p>
            <a:pPr>
              <a:buFont typeface="Wingdings" pitchFamily="2" charset="2"/>
              <a:buChar char="l"/>
              <a:defRPr/>
            </a:pPr>
            <a:r>
              <a:rPr lang="zh-CN" altLang="en-US" sz="36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兼容性如何呢？</a:t>
            </a:r>
            <a:endParaRPr lang="en-US" altLang="zh-CN" sz="3600" kern="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zh-CN" altLang="en-US" sz="36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时势造英雄</a:t>
            </a:r>
            <a:r>
              <a:rPr lang="en-US" altLang="zh-CN" sz="36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--Babel</a:t>
            </a:r>
          </a:p>
          <a:p>
            <a:pPr>
              <a:defRPr/>
            </a:pPr>
            <a:r>
              <a:rPr lang="en-US" altLang="zh-CN" sz="36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2400" dirty="0" smtClean="0"/>
              <a:t>①</a:t>
            </a:r>
            <a:r>
              <a:rPr lang="zh-CN" altLang="en-US" sz="2400" dirty="0" smtClean="0">
                <a:solidFill>
                  <a:srgbClr val="FF0000"/>
                </a:solidFill>
              </a:rPr>
              <a:t>定义</a:t>
            </a:r>
            <a:r>
              <a:rPr lang="zh-CN" altLang="en-US" sz="2400" dirty="0" smtClean="0"/>
              <a:t>：可以将 </a:t>
            </a:r>
            <a:r>
              <a:rPr lang="en-US" altLang="zh-CN" sz="2400" dirty="0" smtClean="0"/>
              <a:t>ES6 </a:t>
            </a:r>
            <a:r>
              <a:rPr lang="zh-CN" altLang="en-US" sz="2400" dirty="0" smtClean="0"/>
              <a:t>代码转为 </a:t>
            </a:r>
            <a:r>
              <a:rPr lang="en-US" altLang="zh-CN" sz="2400" dirty="0" smtClean="0"/>
              <a:t>ES5 </a:t>
            </a:r>
            <a:r>
              <a:rPr lang="zh-CN" altLang="en-US" sz="2400" dirty="0" smtClean="0"/>
              <a:t>代码的语法编译器，无需等待浏览器支持</a:t>
            </a:r>
            <a:r>
              <a:rPr lang="en-US" altLang="zh-CN" sz="2400" dirty="0" smtClean="0"/>
              <a:t>ES6</a:t>
            </a:r>
            <a:r>
              <a:rPr lang="zh-CN" altLang="en-US" sz="2400" dirty="0" smtClean="0"/>
              <a:t>；支持用户插件编写；</a:t>
            </a:r>
            <a:endParaRPr lang="en-US" altLang="zh-CN" sz="2400" dirty="0" smtClean="0"/>
          </a:p>
          <a:p>
            <a:pPr>
              <a:defRPr/>
            </a:pPr>
            <a:r>
              <a:rPr lang="en-US" sz="2400" dirty="0" smtClean="0"/>
              <a:t>   </a:t>
            </a:r>
            <a:r>
              <a:rPr lang="zh-CN" altLang="en-US" sz="2400" dirty="0" smtClean="0"/>
              <a:t>② </a:t>
            </a:r>
            <a:r>
              <a:rPr lang="zh-CN" altLang="en-US" sz="2400" dirty="0" smtClean="0">
                <a:solidFill>
                  <a:srgbClr val="FF0000"/>
                </a:solidFill>
              </a:rPr>
              <a:t>简单示例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defRPr/>
            </a:pP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defRPr/>
            </a:pP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altLang="en-US" sz="3200" dirty="0" smtClean="0"/>
              <a:t>前后端差异越来越小了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 marL="914400" indent="-914400"/>
            <a:endParaRPr lang="en-US" altLang="zh-CN" sz="5400" b="1" dirty="0" smtClean="0">
              <a:solidFill>
                <a:schemeClr val="tx1">
                  <a:lumMod val="95000"/>
                </a:schemeClr>
              </a:solidFill>
              <a:latin typeface="DotumChe" pitchFamily="49" charset="-127"/>
              <a:ea typeface="DotumChe" pitchFamily="49" charset="-127"/>
            </a:endParaRPr>
          </a:p>
          <a:p>
            <a:pPr>
              <a:buNone/>
            </a:pPr>
            <a:endParaRPr lang="en-US" altLang="zh-CN" sz="5100" b="1" dirty="0" smtClean="0">
              <a:latin typeface="Maiandra GD" pitchFamily="34" charset="0"/>
              <a:ea typeface="MingLiU" pitchFamily="49" charset="-120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5072074"/>
            <a:ext cx="2669725" cy="1015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4857760"/>
            <a:ext cx="39624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1480" y="-24"/>
            <a:ext cx="8686800" cy="714380"/>
          </a:xfrm>
        </p:spPr>
        <p:txBody>
          <a:bodyPr>
            <a:normAutofit fontScale="90000"/>
          </a:bodyPr>
          <a:lstStyle/>
          <a:p>
            <a:r>
              <a:rPr lang="en-US" altLang="zh-CN" sz="6000" b="1" dirty="0" smtClean="0">
                <a:latin typeface="Maiandra GD" pitchFamily="34" charset="0"/>
                <a:ea typeface="MingLiU" pitchFamily="49" charset="-120"/>
              </a:rPr>
              <a:t>web</a:t>
            </a:r>
            <a:r>
              <a:rPr lang="zh-CN" altLang="en-US" sz="6000" b="1" dirty="0" smtClean="0">
                <a:latin typeface="Maiandra GD" pitchFamily="34" charset="0"/>
                <a:ea typeface="MingLiU" pitchFamily="49" charset="-120"/>
              </a:rPr>
              <a:t>扩展</a:t>
            </a:r>
            <a:r>
              <a:rPr lang="en-US" altLang="zh-CN" sz="6000" b="1" dirty="0" smtClean="0">
                <a:latin typeface="Maiandra GD" pitchFamily="34" charset="0"/>
                <a:ea typeface="MingLiU" pitchFamily="49" charset="-120"/>
              </a:rPr>
              <a:t>&gt;&gt;</a:t>
            </a:r>
            <a:r>
              <a:rPr lang="en-US" altLang="zh-CN" sz="5300" b="1" dirty="0" smtClean="0">
                <a:solidFill>
                  <a:srgbClr val="FFFF00"/>
                </a:solidFill>
                <a:latin typeface="Maiandra GD" pitchFamily="34" charset="0"/>
                <a:ea typeface="MingLiU" pitchFamily="49" charset="-120"/>
              </a:rPr>
              <a:t>4.2Mobile APP</a:t>
            </a:r>
            <a:endParaRPr lang="en-US" altLang="zh-CN" sz="53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0" y="714356"/>
            <a:ext cx="9144000" cy="5929354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Char char="l"/>
              <a:defRPr/>
            </a:pPr>
            <a:r>
              <a:rPr lang="zh-CN" altLang="en-US" sz="36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主流框架</a:t>
            </a:r>
            <a:endParaRPr lang="en-US" altLang="zh-CN" sz="3600" kern="0" dirty="0" smtClean="0">
              <a:latin typeface="幼圆" panose="02010509060101010101" pitchFamily="49" charset="-122"/>
              <a:ea typeface="幼圆" panose="02010509060101010101" pitchFamily="49" charset="-122"/>
              <a:hlinkClick r:id="rId2"/>
            </a:endParaRPr>
          </a:p>
          <a:p>
            <a:pPr lvl="1">
              <a:buFont typeface="Wingdings" pitchFamily="2" charset="2"/>
              <a:buChar char="Ø"/>
              <a:defRPr/>
            </a:pPr>
            <a:r>
              <a:rPr lang="en-US" altLang="zh-CN" sz="3600" kern="0" dirty="0" err="1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PhoneGap</a:t>
            </a:r>
            <a:r>
              <a:rPr lang="en-US" altLang="zh-CN" sz="3600" kern="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/Cordova </a:t>
            </a:r>
            <a:r>
              <a:rPr lang="zh-CN" altLang="en-US" sz="2400" kern="0" dirty="0" smtClean="0">
                <a:latin typeface="幼圆" panose="02010509060101010101" pitchFamily="49" charset="-122"/>
                <a:ea typeface="幼圆" panose="02010509060101010101" pitchFamily="49" charset="-122"/>
                <a:hlinkClick r:id="rId2"/>
              </a:rPr>
              <a:t>编辑器：</a:t>
            </a:r>
            <a:r>
              <a:rPr lang="en-US" sz="2400" dirty="0" smtClean="0">
                <a:hlinkClick r:id="rId2"/>
              </a:rPr>
              <a:t>Eclipse</a:t>
            </a:r>
            <a:r>
              <a:rPr lang="en-US" sz="2400" dirty="0" smtClean="0"/>
              <a:t> </a:t>
            </a:r>
          </a:p>
          <a:p>
            <a:pPr lvl="1">
              <a:defRPr/>
            </a:pPr>
            <a:r>
              <a:rPr lang="zh-CN" altLang="en-US" sz="24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核心：</a:t>
            </a:r>
            <a:r>
              <a:rPr lang="en-US" altLang="zh-CN" sz="2400" kern="0" dirty="0" err="1" smtClean="0">
                <a:latin typeface="幼圆" panose="02010509060101010101" pitchFamily="49" charset="-122"/>
                <a:ea typeface="幼圆" panose="02010509060101010101" pitchFamily="49" charset="-122"/>
              </a:rPr>
              <a:t>webview</a:t>
            </a:r>
            <a:endParaRPr lang="en-US" altLang="zh-CN" sz="2400" kern="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1">
              <a:buFont typeface="Wingdings" pitchFamily="2" charset="2"/>
              <a:buChar char="Ø"/>
              <a:defRPr/>
            </a:pPr>
            <a:r>
              <a:rPr lang="en-US" altLang="zh-CN" sz="3600" kern="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MUI</a:t>
            </a:r>
            <a:r>
              <a:rPr lang="zh-CN" altLang="en-US" sz="24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编辑器：</a:t>
            </a:r>
            <a:r>
              <a:rPr lang="en-US" altLang="zh-CN" sz="2400" kern="0" dirty="0" err="1" smtClean="0">
                <a:latin typeface="幼圆" panose="02010509060101010101" pitchFamily="49" charset="-122"/>
                <a:ea typeface="幼圆" panose="02010509060101010101" pitchFamily="49" charset="-122"/>
              </a:rPr>
              <a:t>Hbulider</a:t>
            </a:r>
            <a:endParaRPr lang="en-US" altLang="zh-CN" sz="2400" kern="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1">
              <a:defRPr/>
            </a:pPr>
            <a:r>
              <a:rPr lang="zh-CN" altLang="en-US" sz="24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特点：</a:t>
            </a:r>
            <a:endParaRPr lang="en-US" altLang="zh-CN" sz="2400" kern="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1">
              <a:defRPr/>
            </a:pPr>
            <a:r>
              <a:rPr lang="zh-CN" altLang="en-US" sz="2400" dirty="0" smtClean="0"/>
              <a:t>① </a:t>
            </a:r>
            <a:r>
              <a:rPr lang="en-US" altLang="zh-CN" sz="2400" dirty="0" smtClean="0"/>
              <a:t>UI+</a:t>
            </a:r>
            <a:r>
              <a:rPr lang="zh-CN" altLang="en-US" sz="2400" dirty="0" smtClean="0"/>
              <a:t>原生</a:t>
            </a:r>
            <a:r>
              <a:rPr lang="en-US" altLang="zh-CN" sz="2400" dirty="0" smtClean="0"/>
              <a:t>API&amp;&amp;</a:t>
            </a:r>
            <a:r>
              <a:rPr lang="zh-CN" altLang="en-US" sz="2400" dirty="0" smtClean="0"/>
              <a:t>独立</a:t>
            </a:r>
            <a:r>
              <a:rPr lang="en-US" altLang="zh-CN" sz="2400" dirty="0" smtClean="0"/>
              <a:t> &amp;&amp;</a:t>
            </a:r>
            <a:r>
              <a:rPr lang="zh-CN" altLang="en-US" sz="2400" dirty="0" smtClean="0"/>
              <a:t>轻量</a:t>
            </a:r>
            <a:r>
              <a:rPr lang="en-US" altLang="zh-CN" sz="2400" dirty="0" smtClean="0"/>
              <a:t>JS100+K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CSS60+K</a:t>
            </a:r>
          </a:p>
          <a:p>
            <a:pPr lvl="1">
              <a:defRPr/>
            </a:pPr>
            <a:r>
              <a:rPr lang="zh-CN" altLang="en-US" sz="2400" dirty="0" smtClean="0"/>
              <a:t>②页面布局如原生，以</a:t>
            </a:r>
            <a:r>
              <a:rPr lang="en-US" sz="2400" dirty="0" err="1" smtClean="0"/>
              <a:t>iOS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UI</a:t>
            </a:r>
            <a:r>
              <a:rPr lang="zh-CN" altLang="en-US" sz="2400" dirty="0" smtClean="0"/>
              <a:t>为基础，补充部分</a:t>
            </a:r>
            <a:r>
              <a:rPr lang="en-US" sz="2400" dirty="0" smtClean="0"/>
              <a:t>Android</a:t>
            </a:r>
            <a:r>
              <a:rPr lang="zh-CN" altLang="en-US" sz="2400" dirty="0" smtClean="0"/>
              <a:t>特有</a:t>
            </a:r>
            <a:r>
              <a:rPr lang="en-US" sz="2400" dirty="0" smtClean="0"/>
              <a:t>UI</a:t>
            </a:r>
            <a:r>
              <a:rPr lang="zh-CN" altLang="en-US" sz="2400" dirty="0" smtClean="0"/>
              <a:t>控件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③核心：</a:t>
            </a:r>
            <a:r>
              <a:rPr lang="en-US" altLang="zh-CN" sz="2400" kern="0" dirty="0" err="1" smtClean="0">
                <a:latin typeface="幼圆" panose="02010509060101010101" pitchFamily="49" charset="-122"/>
                <a:ea typeface="幼圆" panose="02010509060101010101" pitchFamily="49" charset="-122"/>
              </a:rPr>
              <a:t>webview</a:t>
            </a:r>
            <a:r>
              <a:rPr lang="zh-CN" altLang="en-US" sz="24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r>
              <a:rPr lang="zh-CN" altLang="en-US" sz="2400" dirty="0" smtClean="0"/>
              <a:t>就是</a:t>
            </a:r>
            <a:r>
              <a:rPr lang="en-US" sz="2400" dirty="0" smtClean="0">
                <a:solidFill>
                  <a:srgbClr val="FFC000"/>
                </a:solidFill>
              </a:rPr>
              <a:t>html5</a:t>
            </a:r>
            <a:r>
              <a:rPr lang="zh-CN" altLang="en-US" sz="2400" dirty="0" smtClean="0">
                <a:solidFill>
                  <a:srgbClr val="FFC000"/>
                </a:solidFill>
              </a:rPr>
              <a:t>和部分的原生</a:t>
            </a:r>
            <a:r>
              <a:rPr lang="zh-CN" altLang="en-US" sz="2400" dirty="0" smtClean="0"/>
              <a:t>，</a:t>
            </a:r>
            <a:r>
              <a:rPr lang="en-US" altLang="zh-CN" sz="24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--</a:t>
            </a:r>
            <a:r>
              <a:rPr lang="zh-CN" altLang="en-US" sz="2400" dirty="0" smtClean="0"/>
              <a:t>流畅性是个问题；</a:t>
            </a:r>
            <a:endParaRPr lang="en-US" altLang="zh-CN" sz="2400" kern="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1">
              <a:buFont typeface="Wingdings" pitchFamily="2" charset="2"/>
              <a:buChar char="Ø"/>
              <a:defRPr/>
            </a:pPr>
            <a:r>
              <a:rPr lang="en-US" altLang="zh-CN" sz="3600" kern="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React Native</a:t>
            </a:r>
          </a:p>
          <a:p>
            <a:pPr lvl="1">
              <a:defRPr/>
            </a:pPr>
            <a:r>
              <a:rPr lang="zh-CN" altLang="en-US" sz="2400" dirty="0" smtClean="0"/>
              <a:t>①</a:t>
            </a:r>
            <a:r>
              <a:rPr lang="en-US" altLang="zh-CN" sz="2400" dirty="0" err="1" smtClean="0"/>
              <a:t>Facebook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推出用 </a:t>
            </a:r>
            <a:r>
              <a:rPr lang="en-US" altLang="zh-CN" sz="2400" dirty="0" smtClean="0"/>
              <a:t>Java </a:t>
            </a:r>
            <a:r>
              <a:rPr lang="zh-CN" altLang="en-US" sz="2400" dirty="0" smtClean="0"/>
              <a:t>就能同时编写 </a:t>
            </a:r>
            <a:r>
              <a:rPr lang="en-US" altLang="zh-CN" sz="2400" dirty="0" err="1" smtClean="0"/>
              <a:t>ios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android</a:t>
            </a:r>
            <a:r>
              <a:rPr lang="zh-CN" altLang="en-US" sz="2400" dirty="0" smtClean="0"/>
              <a:t>，以及后台的一项技术；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②</a:t>
            </a:r>
            <a:r>
              <a:rPr lang="zh-CN" altLang="en-US" sz="2400" dirty="0" smtClean="0">
                <a:solidFill>
                  <a:srgbClr val="FFC000"/>
                </a:solidFill>
              </a:rPr>
              <a:t>全原生</a:t>
            </a:r>
            <a:r>
              <a:rPr lang="en-US" altLang="zh-CN" sz="2400" dirty="0" smtClean="0"/>
              <a:t>--</a:t>
            </a:r>
            <a:r>
              <a:rPr lang="zh-CN" altLang="en-US" sz="2400" dirty="0" smtClean="0"/>
              <a:t>而学习曲线还是比较高</a:t>
            </a:r>
            <a:r>
              <a:rPr lang="en-US" altLang="zh-CN" sz="2400" dirty="0" smtClean="0"/>
              <a:t>---JSX</a:t>
            </a:r>
            <a:r>
              <a:rPr lang="zh-CN" altLang="en-US" sz="2400" dirty="0" smtClean="0"/>
              <a:t>看起来像</a:t>
            </a:r>
            <a:r>
              <a:rPr lang="en-US" altLang="zh-CN" sz="2400" dirty="0" smtClean="0"/>
              <a:t>JS</a:t>
            </a:r>
            <a:r>
              <a:rPr lang="zh-CN" altLang="en-US" sz="2400" dirty="0" smtClean="0"/>
              <a:t>，但部分语法很奇葩；</a:t>
            </a:r>
            <a:endParaRPr lang="en-US" altLang="zh-CN" sz="2400" dirty="0" smtClean="0"/>
          </a:p>
          <a:p>
            <a:pPr>
              <a:buFont typeface="Wingdings" pitchFamily="2" charset="2"/>
              <a:buChar char="l"/>
              <a:defRPr/>
            </a:pPr>
            <a:r>
              <a:rPr lang="zh-CN" altLang="en-US" sz="32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如何选择呢</a:t>
            </a:r>
            <a:r>
              <a:rPr lang="en-US" altLang="zh-CN" sz="32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?</a:t>
            </a:r>
            <a:endParaRPr lang="en-US" altLang="zh-CN" sz="2000" kern="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1">
              <a:defRPr/>
            </a:pPr>
            <a:r>
              <a:rPr lang="zh-CN" altLang="en-US" sz="2400" dirty="0" smtClean="0"/>
              <a:t>对流畅性要求不太高的，可以考虑</a:t>
            </a:r>
            <a:r>
              <a:rPr lang="en-US" altLang="zh-CN" sz="2400" dirty="0" smtClean="0"/>
              <a:t>MUI</a:t>
            </a:r>
            <a:r>
              <a:rPr lang="zh-CN" altLang="en-US" sz="2400" dirty="0" smtClean="0"/>
              <a:t>。开发速度快，成本低。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对流程性要求高的，用</a:t>
            </a:r>
            <a:r>
              <a:rPr lang="en-US" altLang="zh-CN" sz="2400" dirty="0" smtClean="0"/>
              <a:t>RN</a:t>
            </a:r>
            <a:r>
              <a:rPr lang="zh-CN" altLang="en-US" sz="2400" dirty="0" smtClean="0"/>
              <a:t>。</a:t>
            </a:r>
            <a:endParaRPr lang="en-US" altLang="zh-CN" sz="2400" kern="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140" y="1000108"/>
            <a:ext cx="2087562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857232"/>
          </a:xfrm>
        </p:spPr>
        <p:txBody>
          <a:bodyPr>
            <a:normAutofit fontScale="90000"/>
          </a:bodyPr>
          <a:lstStyle/>
          <a:p>
            <a:r>
              <a:rPr lang="zh-CN" altLang="en-US" sz="6000" b="1" dirty="0" smtClean="0">
                <a:latin typeface="Maiandra GD" pitchFamily="34" charset="0"/>
                <a:ea typeface="MingLiU" pitchFamily="49" charset="-120"/>
              </a:rPr>
              <a:t> </a:t>
            </a:r>
            <a:r>
              <a:rPr lang="en-US" altLang="zh-CN" sz="6000" b="1" dirty="0" smtClean="0">
                <a:latin typeface="Maiandra GD" pitchFamily="34" charset="0"/>
                <a:ea typeface="MingLiU" pitchFamily="49" charset="-120"/>
              </a:rPr>
              <a:t>web</a:t>
            </a:r>
            <a:r>
              <a:rPr lang="zh-CN" altLang="en-US" sz="6000" b="1" dirty="0" smtClean="0">
                <a:latin typeface="Maiandra GD" pitchFamily="34" charset="0"/>
                <a:ea typeface="MingLiU" pitchFamily="49" charset="-120"/>
              </a:rPr>
              <a:t>扩展</a:t>
            </a:r>
            <a:r>
              <a:rPr lang="en-US" altLang="zh-CN" sz="6000" b="1" dirty="0" smtClean="0">
                <a:latin typeface="Maiandra GD" pitchFamily="34" charset="0"/>
                <a:ea typeface="MingLiU" pitchFamily="49" charset="-120"/>
              </a:rPr>
              <a:t>&gt;&gt;</a:t>
            </a:r>
            <a:r>
              <a:rPr lang="en-US" altLang="zh-CN" sz="5300" b="1" dirty="0" smtClean="0">
                <a:solidFill>
                  <a:srgbClr val="FFFF00"/>
                </a:solidFill>
                <a:latin typeface="Maiandra GD" pitchFamily="34" charset="0"/>
                <a:ea typeface="MingLiU" pitchFamily="49" charset="-120"/>
              </a:rPr>
              <a:t>4.3Desk App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0" y="785794"/>
            <a:ext cx="9144000" cy="5857916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l"/>
              <a:defRPr/>
            </a:pPr>
            <a:r>
              <a:rPr lang="en-US" altLang="zh-CN" sz="32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NW.js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en-US" altLang="zh-CN" sz="32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Electron</a:t>
            </a:r>
          </a:p>
          <a:p>
            <a:pPr>
              <a:defRPr/>
            </a:pPr>
            <a:r>
              <a:rPr lang="en-US" altLang="zh-CN" sz="24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   </a:t>
            </a:r>
            <a:r>
              <a:rPr lang="zh-CN" altLang="en-US" sz="2400" kern="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特征</a:t>
            </a:r>
            <a:r>
              <a:rPr lang="zh-CN" altLang="en-US" sz="2400" dirty="0" smtClean="0"/>
              <a:t>①内置了 </a:t>
            </a:r>
            <a:r>
              <a:rPr lang="en-US" sz="2400" dirty="0" smtClean="0"/>
              <a:t>Chromium </a:t>
            </a:r>
            <a:r>
              <a:rPr lang="zh-CN" altLang="en-US" sz="2400" dirty="0" smtClean="0"/>
              <a:t>内核 和 </a:t>
            </a:r>
            <a:r>
              <a:rPr lang="en-US" sz="2400" dirty="0" smtClean="0"/>
              <a:t>Node，</a:t>
            </a:r>
            <a:r>
              <a:rPr lang="en-US" altLang="zh-CN" sz="2400" dirty="0" smtClean="0"/>
              <a:t> Web</a:t>
            </a:r>
            <a:r>
              <a:rPr lang="zh-CN" altLang="en-US" sz="2400" dirty="0" smtClean="0"/>
              <a:t>页面中通过使用</a:t>
            </a:r>
            <a:r>
              <a:rPr lang="en-US" altLang="zh-CN" sz="2400" dirty="0" smtClean="0"/>
              <a:t>Node.js API</a:t>
            </a:r>
            <a:r>
              <a:rPr lang="zh-CN" altLang="en-US" sz="2400" dirty="0" smtClean="0"/>
              <a:t>可以进行底层的操作系统交互</a:t>
            </a:r>
            <a:endParaRPr lang="en-US" altLang="zh-CN" sz="2400" kern="0" dirty="0" smtClean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1">
              <a:defRPr/>
            </a:pPr>
            <a:r>
              <a:rPr lang="zh-CN" altLang="en-US" sz="2400" dirty="0" smtClean="0"/>
              <a:t>②每个页面运行在自己的进程里</a:t>
            </a:r>
            <a:endParaRPr lang="en-US" altLang="zh-CN" sz="2400" kern="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1">
              <a:defRPr/>
            </a:pPr>
            <a:r>
              <a:rPr lang="zh-CN" altLang="en-US" sz="2400" dirty="0" smtClean="0"/>
              <a:t>③</a:t>
            </a:r>
            <a:r>
              <a:rPr lang="en-US" altLang="zh-CN" sz="2400" dirty="0" smtClean="0"/>
              <a:t>Node  </a:t>
            </a:r>
            <a:r>
              <a:rPr lang="en-US" sz="2400" dirty="0" smtClean="0"/>
              <a:t>electron-packager</a:t>
            </a:r>
            <a:r>
              <a:rPr lang="zh-CN" altLang="en-US" sz="2400" dirty="0" smtClean="0"/>
              <a:t>模块，打包</a:t>
            </a:r>
            <a:r>
              <a:rPr lang="en-US" sz="2400" dirty="0" err="1" smtClean="0"/>
              <a:t>osx、windows、linux</a:t>
            </a:r>
            <a:r>
              <a:rPr lang="zh-CN" altLang="en-US" sz="2400" dirty="0" smtClean="0"/>
              <a:t>平台群应用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>
                <a:solidFill>
                  <a:srgbClr val="FF0000"/>
                </a:solidFill>
              </a:rPr>
              <a:t>文件目录</a:t>
            </a:r>
            <a:r>
              <a:rPr lang="zh-CN" altLang="en-US" sz="2400" dirty="0" smtClean="0"/>
              <a:t>：</a:t>
            </a:r>
            <a:r>
              <a:rPr lang="en-US" sz="2400" dirty="0" smtClean="0"/>
              <a:t>your-app/ </a:t>
            </a:r>
            <a:endParaRPr lang="en-US" altLang="zh-CN" sz="2400" dirty="0" smtClean="0"/>
          </a:p>
          <a:p>
            <a:pPr lvl="4">
              <a:defRPr/>
            </a:pPr>
            <a:r>
              <a:rPr lang="en-US" sz="2400" dirty="0" smtClean="0"/>
              <a:t>├── </a:t>
            </a:r>
            <a:r>
              <a:rPr lang="en-US" sz="2400" b="1" dirty="0" err="1" smtClean="0"/>
              <a:t>package</a:t>
            </a:r>
            <a:r>
              <a:rPr lang="en-US" sz="2400" dirty="0" err="1" smtClean="0"/>
              <a:t>.json</a:t>
            </a:r>
            <a:r>
              <a:rPr lang="en-US" sz="2400" dirty="0" smtClean="0"/>
              <a:t> </a:t>
            </a:r>
          </a:p>
          <a:p>
            <a:pPr lvl="4">
              <a:defRPr/>
            </a:pPr>
            <a:r>
              <a:rPr lang="en-US" sz="2400" dirty="0" smtClean="0"/>
              <a:t>├── main.js </a:t>
            </a:r>
          </a:p>
          <a:p>
            <a:pPr lvl="4">
              <a:defRPr/>
            </a:pPr>
            <a:r>
              <a:rPr lang="en-US" sz="2400" dirty="0" smtClean="0"/>
              <a:t>└── </a:t>
            </a:r>
            <a:r>
              <a:rPr lang="en-US" sz="2400" b="1" dirty="0" smtClean="0"/>
              <a:t>index</a:t>
            </a:r>
            <a:r>
              <a:rPr lang="en-US" sz="2400" dirty="0" smtClean="0"/>
              <a:t>.html</a:t>
            </a:r>
          </a:p>
          <a:p>
            <a:pPr lvl="1">
              <a:defRPr/>
            </a:pPr>
            <a:r>
              <a:rPr lang="zh-CN" altLang="en-US" sz="2400" dirty="0" smtClean="0">
                <a:solidFill>
                  <a:srgbClr val="FF0000"/>
                </a:solidFill>
              </a:rPr>
              <a:t>成熟</a:t>
            </a:r>
            <a:r>
              <a:rPr lang="en-US" altLang="zh-CN" sz="2400" dirty="0" smtClean="0">
                <a:solidFill>
                  <a:srgbClr val="FF0000"/>
                </a:solidFill>
              </a:rPr>
              <a:t>Electron</a:t>
            </a:r>
            <a:r>
              <a:rPr lang="zh-CN" altLang="en-US" sz="2400" dirty="0" smtClean="0">
                <a:solidFill>
                  <a:srgbClr val="FF0000"/>
                </a:solidFill>
              </a:rPr>
              <a:t>作品</a:t>
            </a:r>
            <a:r>
              <a:rPr lang="zh-CN" altLang="en-US" sz="2400" dirty="0" smtClean="0"/>
              <a:t>：</a:t>
            </a:r>
            <a:r>
              <a:rPr lang="en-US" sz="2400" dirty="0" smtClean="0"/>
              <a:t> </a:t>
            </a:r>
            <a:r>
              <a:rPr lang="en-US" sz="2400" dirty="0" smtClean="0">
                <a:hlinkClick r:id="rId2"/>
              </a:rPr>
              <a:t>Visual Studio Code</a:t>
            </a:r>
            <a:r>
              <a:rPr lang="zh-CN" altLang="en-US" sz="2400" dirty="0" smtClean="0"/>
              <a:t>，</a:t>
            </a:r>
            <a:r>
              <a:rPr lang="en-US" sz="2400" dirty="0" smtClean="0"/>
              <a:t> </a:t>
            </a:r>
            <a:r>
              <a:rPr lang="en-US" sz="2400" dirty="0" err="1" smtClean="0">
                <a:hlinkClick r:id="rId3"/>
              </a:rPr>
              <a:t>WordPress</a:t>
            </a:r>
            <a:endParaRPr lang="en-US" sz="2400" dirty="0" smtClean="0"/>
          </a:p>
          <a:p>
            <a:pPr>
              <a:buFont typeface="Wingdings" pitchFamily="2" charset="2"/>
              <a:buChar char="l"/>
              <a:defRPr/>
            </a:pPr>
            <a:r>
              <a:rPr lang="zh-CN" altLang="en-US" sz="3200" dirty="0" smtClean="0"/>
              <a:t>比较</a:t>
            </a:r>
            <a:endParaRPr lang="en-US" sz="3200" dirty="0" smtClean="0"/>
          </a:p>
          <a:p>
            <a:pPr lvl="1">
              <a:defRPr/>
            </a:pPr>
            <a:r>
              <a:rPr lang="zh-CN" altLang="en-US" sz="2400" dirty="0" smtClean="0">
                <a:solidFill>
                  <a:srgbClr val="FF0000"/>
                </a:solidFill>
              </a:rPr>
              <a:t>相同</a:t>
            </a:r>
            <a:r>
              <a:rPr lang="zh-CN" altLang="en-US" sz="2400" dirty="0" smtClean="0"/>
              <a:t>：</a:t>
            </a:r>
            <a:r>
              <a:rPr lang="en-US" sz="2400" dirty="0" err="1" smtClean="0"/>
              <a:t>NodeJS</a:t>
            </a:r>
            <a:r>
              <a:rPr lang="zh-CN" altLang="en-US" sz="2400" dirty="0" smtClean="0"/>
              <a:t>和</a:t>
            </a:r>
            <a:r>
              <a:rPr lang="en-US" sz="2400" dirty="0" err="1" smtClean="0"/>
              <a:t>Webkit</a:t>
            </a:r>
            <a:r>
              <a:rPr lang="zh-CN" altLang="en-US" sz="2400" dirty="0" smtClean="0"/>
              <a:t>渲染器解释</a:t>
            </a:r>
            <a:r>
              <a:rPr lang="en-US" altLang="zh-CN" sz="2400" dirty="0" smtClean="0"/>
              <a:t>JS</a:t>
            </a:r>
            <a:r>
              <a:rPr lang="zh-CN" altLang="en-US" sz="2400" dirty="0" smtClean="0"/>
              <a:t>和渲染</a:t>
            </a:r>
            <a:r>
              <a:rPr lang="en-US" sz="2400" dirty="0" smtClean="0"/>
              <a:t>HTML，</a:t>
            </a:r>
            <a:r>
              <a:rPr lang="zh-CN" altLang="en-US" sz="2400" dirty="0" smtClean="0"/>
              <a:t>使</a:t>
            </a:r>
            <a:r>
              <a:rPr lang="en-US" sz="2400" dirty="0" smtClean="0"/>
              <a:t>Web</a:t>
            </a:r>
            <a:r>
              <a:rPr lang="zh-CN" altLang="en-US" sz="2400" dirty="0" smtClean="0"/>
              <a:t>技术应用桌面应用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>
                <a:solidFill>
                  <a:srgbClr val="FF0000"/>
                </a:solidFill>
              </a:rPr>
              <a:t>不同</a:t>
            </a:r>
            <a:r>
              <a:rPr lang="zh-CN" altLang="en-US" sz="2400" dirty="0" smtClean="0"/>
              <a:t>：</a:t>
            </a:r>
            <a:r>
              <a:rPr lang="en-US" sz="2400" dirty="0" smtClean="0"/>
              <a:t>Electron</a:t>
            </a:r>
            <a:r>
              <a:rPr lang="zh-CN" altLang="en-US" sz="2400" dirty="0" smtClean="0"/>
              <a:t>的工作方式更接近于</a:t>
            </a:r>
            <a:r>
              <a:rPr lang="en-US" sz="2400" dirty="0" smtClean="0"/>
              <a:t>Node.js</a:t>
            </a:r>
            <a:r>
              <a:rPr lang="zh-CN" altLang="en-US" sz="2400" dirty="0" smtClean="0"/>
              <a:t>运行环境，而</a:t>
            </a:r>
            <a:r>
              <a:rPr lang="en-US" sz="2400" dirty="0" smtClean="0"/>
              <a:t>NW.js</a:t>
            </a:r>
            <a:r>
              <a:rPr lang="zh-CN" altLang="en-US" sz="2400" dirty="0" smtClean="0"/>
              <a:t>更像是将一系列网页打包起来运行在本地的网站</a:t>
            </a:r>
            <a:endParaRPr lang="en-US" altLang="zh-CN" sz="2400" dirty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329642" cy="1214446"/>
          </a:xfrm>
        </p:spPr>
        <p:txBody>
          <a:bodyPr>
            <a:normAutofit fontScale="90000"/>
          </a:bodyPr>
          <a:lstStyle/>
          <a:p>
            <a:r>
              <a:rPr lang="en-US" altLang="zh-CN" sz="8800" b="1" dirty="0" smtClean="0">
                <a:latin typeface="Maiandra GD" pitchFamily="34" charset="0"/>
                <a:ea typeface="MingLiU" pitchFamily="49" charset="-120"/>
              </a:rPr>
              <a:t>4</a:t>
            </a:r>
            <a:r>
              <a:rPr lang="zh-CN" altLang="en-US" sz="8800" b="1" dirty="0" smtClean="0">
                <a:latin typeface="Maiandra GD" pitchFamily="34" charset="0"/>
                <a:ea typeface="MingLiU" pitchFamily="49" charset="-120"/>
              </a:rPr>
              <a:t> </a:t>
            </a:r>
            <a:r>
              <a:rPr lang="en-US" altLang="zh-CN" sz="8800" b="1" dirty="0" smtClean="0">
                <a:latin typeface="Maiandra GD" pitchFamily="34" charset="0"/>
                <a:ea typeface="MingLiU" pitchFamily="49" charset="-120"/>
              </a:rPr>
              <a:t>web</a:t>
            </a:r>
            <a:r>
              <a:rPr lang="zh-CN" altLang="en-US" sz="8800" b="1" dirty="0" smtClean="0">
                <a:latin typeface="Maiandra GD" pitchFamily="34" charset="0"/>
                <a:ea typeface="MingLiU" pitchFamily="49" charset="-120"/>
              </a:rPr>
              <a:t>扩展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44" y="1285860"/>
            <a:ext cx="9001156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l"/>
              <a:defRPr/>
            </a:pPr>
            <a:r>
              <a:rPr lang="en-US" altLang="zh-CN" sz="3600" dirty="0" smtClean="0"/>
              <a:t>ES</a:t>
            </a:r>
            <a:r>
              <a:rPr lang="zh-CN" altLang="en-US" sz="3600" dirty="0" smtClean="0"/>
              <a:t>几？哪些新特性？</a:t>
            </a:r>
            <a:endParaRPr lang="en-US" altLang="zh-CN" sz="3600" dirty="0" smtClean="0"/>
          </a:p>
          <a:p>
            <a:pPr>
              <a:defRPr/>
            </a:pPr>
            <a:r>
              <a:rPr lang="en-US" altLang="zh-CN" sz="2400" dirty="0" smtClean="0"/>
              <a:t>     2009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ES5 ;2015-06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ES6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lvl="1">
              <a:defRPr/>
            </a:pPr>
            <a:r>
              <a:rPr lang="en-US" altLang="zh-CN" sz="2400" dirty="0" smtClean="0"/>
              <a:t>ES6</a:t>
            </a:r>
            <a:r>
              <a:rPr lang="zh-CN" altLang="en-US" sz="2400" dirty="0" smtClean="0"/>
              <a:t>也叫</a:t>
            </a:r>
            <a:r>
              <a:rPr lang="en-US" sz="2400" dirty="0" smtClean="0"/>
              <a:t>ECMAScript2015</a:t>
            </a:r>
            <a:r>
              <a:rPr lang="zh-CN" altLang="en-US" sz="2400" dirty="0" smtClean="0"/>
              <a:t>，是</a:t>
            </a:r>
            <a:r>
              <a:rPr lang="en-US" sz="2400" dirty="0" err="1" smtClean="0"/>
              <a:t>ECMAScript</a:t>
            </a:r>
            <a:r>
              <a:rPr lang="zh-CN" altLang="en-US" sz="2400" dirty="0" smtClean="0"/>
              <a:t>标准的最新版本。</a:t>
            </a:r>
            <a:endParaRPr lang="en-US" altLang="zh-CN" sz="3600" dirty="0" smtClean="0"/>
          </a:p>
          <a:p>
            <a:pPr>
              <a:buFont typeface="Wingdings" pitchFamily="2" charset="2"/>
              <a:buChar char="l"/>
              <a:defRPr/>
            </a:pPr>
            <a:r>
              <a:rPr lang="zh-CN" altLang="en-US" sz="36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兼容性如何呢？</a:t>
            </a:r>
            <a:endParaRPr lang="en-US" altLang="zh-CN" sz="3600" kern="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zh-CN" altLang="en-US" sz="36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时势造英雄</a:t>
            </a:r>
            <a:r>
              <a:rPr lang="en-US" altLang="zh-CN" sz="36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--Babel</a:t>
            </a:r>
          </a:p>
          <a:p>
            <a:pPr>
              <a:defRPr/>
            </a:pPr>
            <a:r>
              <a:rPr lang="en-US" altLang="zh-CN" sz="3600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2400" dirty="0" smtClean="0"/>
              <a:t>①</a:t>
            </a:r>
            <a:r>
              <a:rPr lang="zh-CN" altLang="en-US" sz="2400" dirty="0" smtClean="0">
                <a:solidFill>
                  <a:srgbClr val="FF0000"/>
                </a:solidFill>
              </a:rPr>
              <a:t>定义</a:t>
            </a:r>
            <a:r>
              <a:rPr lang="zh-CN" altLang="en-US" sz="2400" dirty="0" smtClean="0"/>
              <a:t>：可以将 </a:t>
            </a:r>
            <a:r>
              <a:rPr lang="en-US" altLang="zh-CN" sz="2400" dirty="0" smtClean="0"/>
              <a:t>ES6 </a:t>
            </a:r>
            <a:r>
              <a:rPr lang="zh-CN" altLang="en-US" sz="2400" dirty="0" smtClean="0"/>
              <a:t>代码转为 </a:t>
            </a:r>
            <a:r>
              <a:rPr lang="en-US" altLang="zh-CN" sz="2400" dirty="0" smtClean="0"/>
              <a:t>ES5 </a:t>
            </a:r>
            <a:r>
              <a:rPr lang="zh-CN" altLang="en-US" sz="2400" dirty="0" smtClean="0"/>
              <a:t>代码的语法编译器，无需等待浏览器支持</a:t>
            </a:r>
            <a:r>
              <a:rPr lang="en-US" altLang="zh-CN" sz="2400" dirty="0" smtClean="0"/>
              <a:t>ES6</a:t>
            </a:r>
            <a:r>
              <a:rPr lang="zh-CN" altLang="en-US" sz="2400" dirty="0" smtClean="0"/>
              <a:t>；支持用户插件编写；</a:t>
            </a:r>
            <a:endParaRPr lang="en-US" altLang="zh-CN" sz="2400" dirty="0" smtClean="0"/>
          </a:p>
          <a:p>
            <a:pPr>
              <a:defRPr/>
            </a:pPr>
            <a:r>
              <a:rPr lang="en-US" sz="2400" dirty="0" smtClean="0"/>
              <a:t>   </a:t>
            </a:r>
            <a:r>
              <a:rPr lang="zh-CN" altLang="en-US" sz="2400" dirty="0" smtClean="0"/>
              <a:t>② </a:t>
            </a:r>
            <a:r>
              <a:rPr lang="zh-CN" altLang="en-US" sz="2400" dirty="0" smtClean="0">
                <a:solidFill>
                  <a:srgbClr val="FF0000"/>
                </a:solidFill>
              </a:rPr>
              <a:t>简单示例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r>
              <a:rPr lang="en-US" altLang="zh-CN" sz="3200" dirty="0" smtClean="0"/>
              <a:t>	</a:t>
            </a:r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endParaRPr lang="en-US" altLang="zh-CN" sz="2400" dirty="0" smtClean="0"/>
          </a:p>
          <a:p>
            <a:pPr>
              <a:defRPr/>
            </a:pPr>
            <a:endParaRPr lang="en-US" altLang="zh-CN" sz="2400" kern="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buFont typeface="Wingdings" pitchFamily="2" charset="2"/>
              <a:buChar char="Ø"/>
              <a:defRPr/>
            </a:pPr>
            <a:endParaRPr lang="en-US" altLang="zh-CN" sz="3600" kern="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defRPr/>
            </a:pPr>
            <a:endParaRPr lang="en-US" altLang="zh-CN" sz="3600" kern="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defRPr/>
            </a:pPr>
            <a:endParaRPr lang="en-US" altLang="zh-CN" sz="2000" kern="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defRPr/>
            </a:pPr>
            <a:endParaRPr lang="en-US" altLang="zh-CN" sz="2000" kern="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Q&amp;A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928694"/>
          </a:xfrm>
        </p:spPr>
        <p:txBody>
          <a:bodyPr>
            <a:normAutofit fontScale="90000"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资源请求 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1.1DNS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解析</a:t>
            </a:r>
            <a:endParaRPr lang="en-US" altLang="zh-CN" sz="60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4600" dirty="0" smtClean="0"/>
              <a:t>客服端的</a:t>
            </a:r>
            <a:r>
              <a:rPr lang="en-US" altLang="zh-CN" sz="4600" dirty="0" smtClean="0"/>
              <a:t>DNS</a:t>
            </a:r>
            <a:r>
              <a:rPr lang="zh-CN" altLang="en-US" sz="4600" dirty="0" smtClean="0"/>
              <a:t>缓存（</a:t>
            </a:r>
            <a:r>
              <a:rPr lang="zh-CN" altLang="en-US" sz="4100" dirty="0" smtClean="0">
                <a:solidFill>
                  <a:srgbClr val="00B0F0"/>
                </a:solidFill>
              </a:rPr>
              <a:t>浏览器</a:t>
            </a:r>
            <a:r>
              <a:rPr lang="en-US" altLang="zh-CN" sz="4100" dirty="0" smtClean="0">
                <a:solidFill>
                  <a:srgbClr val="00B0F0"/>
                </a:solidFill>
              </a:rPr>
              <a:t>|</a:t>
            </a:r>
            <a:r>
              <a:rPr lang="zh-CN" altLang="en-US" sz="4100" dirty="0" smtClean="0">
                <a:solidFill>
                  <a:srgbClr val="00B0F0"/>
                </a:solidFill>
              </a:rPr>
              <a:t>系统</a:t>
            </a:r>
            <a:r>
              <a:rPr lang="en-US" altLang="zh-CN" sz="4100" dirty="0" smtClean="0">
                <a:solidFill>
                  <a:srgbClr val="00B0F0"/>
                </a:solidFill>
              </a:rPr>
              <a:t>|</a:t>
            </a:r>
            <a:r>
              <a:rPr lang="zh-CN" altLang="en-US" sz="4100" dirty="0" smtClean="0">
                <a:solidFill>
                  <a:srgbClr val="00B0F0"/>
                </a:solidFill>
              </a:rPr>
              <a:t>漏油器</a:t>
            </a:r>
            <a:r>
              <a:rPr lang="zh-CN" altLang="en-US" sz="4600" dirty="0" smtClean="0"/>
              <a:t>）</a:t>
            </a:r>
            <a:endParaRPr lang="en-US" altLang="zh-CN" sz="4600" dirty="0" smtClean="0"/>
          </a:p>
          <a:p>
            <a:endParaRPr lang="en-US" altLang="zh-CN" sz="2600" dirty="0" smtClean="0"/>
          </a:p>
          <a:p>
            <a:r>
              <a:rPr lang="en-US" altLang="zh-CN" sz="4600" dirty="0" smtClean="0"/>
              <a:t>ISP</a:t>
            </a:r>
            <a:r>
              <a:rPr lang="zh-CN" altLang="en-US" sz="4600" dirty="0" smtClean="0"/>
              <a:t>（</a:t>
            </a:r>
            <a:r>
              <a:rPr lang="en-US" altLang="zh-CN" sz="4800" dirty="0" smtClean="0"/>
              <a:t> Hosts</a:t>
            </a:r>
            <a:r>
              <a:rPr lang="zh-CN" altLang="en-US" sz="4800" dirty="0" smtClean="0"/>
              <a:t>文件</a:t>
            </a:r>
            <a:r>
              <a:rPr lang="zh-CN" altLang="en-US" sz="4600" dirty="0" smtClean="0"/>
              <a:t>）</a:t>
            </a:r>
            <a:endParaRPr lang="en-US" altLang="zh-CN" sz="4600" dirty="0" smtClean="0"/>
          </a:p>
          <a:p>
            <a:endParaRPr lang="en-US" altLang="zh-CN" sz="2600" dirty="0" smtClean="0"/>
          </a:p>
          <a:p>
            <a:r>
              <a:rPr lang="zh-CN" altLang="en-US" sz="4600" dirty="0" smtClean="0"/>
              <a:t>根域名服务器</a:t>
            </a:r>
            <a:r>
              <a:rPr lang="en-US" altLang="zh-CN" sz="4600" dirty="0" smtClean="0"/>
              <a:t>(</a:t>
            </a:r>
            <a:r>
              <a:rPr lang="en-US" altLang="zh-CN" sz="2800" dirty="0" smtClean="0"/>
              <a:t>13=1+12</a:t>
            </a:r>
            <a:r>
              <a:rPr lang="zh-CN" altLang="en-US" sz="2800" dirty="0" smtClean="0"/>
              <a:t>，区域文件记录；返回</a:t>
            </a:r>
            <a:r>
              <a:rPr lang="en-US" altLang="zh-CN" sz="2800" dirty="0" smtClean="0"/>
              <a:t>.com  IP</a:t>
            </a:r>
            <a:r>
              <a:rPr lang="en-US" altLang="zh-CN" sz="4600" dirty="0" smtClean="0"/>
              <a:t>)</a:t>
            </a:r>
          </a:p>
          <a:p>
            <a:endParaRPr lang="en-US" altLang="zh-CN" sz="2600" dirty="0" smtClean="0"/>
          </a:p>
          <a:p>
            <a:r>
              <a:rPr lang="zh-CN" altLang="en-US" sz="4600" dirty="0" smtClean="0"/>
              <a:t>顶级域名服务器</a:t>
            </a:r>
            <a:r>
              <a:rPr lang="en-US" altLang="zh-CN" sz="4600" dirty="0" smtClean="0"/>
              <a:t>(</a:t>
            </a:r>
            <a:r>
              <a:rPr lang="zh-CN" altLang="en-US" sz="3400" dirty="0" smtClean="0"/>
              <a:t>区域文件记录</a:t>
            </a:r>
            <a:r>
              <a:rPr lang="en-US" altLang="zh-CN" sz="3400" dirty="0" smtClean="0"/>
              <a:t>;</a:t>
            </a:r>
            <a:r>
              <a:rPr lang="zh-CN" altLang="en-US" sz="3400" dirty="0" smtClean="0"/>
              <a:t>返回</a:t>
            </a:r>
            <a:r>
              <a:rPr lang="en-US" altLang="zh-CN" sz="3400" dirty="0" smtClean="0"/>
              <a:t> baidu.com IP</a:t>
            </a:r>
            <a:r>
              <a:rPr lang="en-US" altLang="zh-CN" sz="4600" dirty="0" smtClean="0"/>
              <a:t>)</a:t>
            </a:r>
          </a:p>
          <a:p>
            <a:endParaRPr lang="en-US" altLang="zh-CN" sz="2600" dirty="0" smtClean="0"/>
          </a:p>
          <a:p>
            <a:r>
              <a:rPr lang="zh-CN" altLang="en-US" sz="4600" dirty="0" smtClean="0"/>
              <a:t>主域名服务器（</a:t>
            </a:r>
            <a:r>
              <a:rPr lang="zh-CN" altLang="en-US" sz="3100" dirty="0" smtClean="0"/>
              <a:t>缓存</a:t>
            </a:r>
            <a:r>
              <a:rPr lang="en-US" altLang="zh-CN" sz="3100" dirty="0" smtClean="0"/>
              <a:t>;www.baidu.com</a:t>
            </a:r>
            <a:r>
              <a:rPr lang="zh-CN" altLang="en-US" sz="3100" dirty="0" smtClean="0"/>
              <a:t>查询</a:t>
            </a:r>
            <a:r>
              <a:rPr lang="en-US" altLang="zh-CN" sz="3100" dirty="0" smtClean="0"/>
              <a:t>;Next</a:t>
            </a:r>
            <a:r>
              <a:rPr lang="zh-CN" altLang="en-US" sz="3100" dirty="0" smtClean="0"/>
              <a:t> </a:t>
            </a:r>
            <a:r>
              <a:rPr lang="zh-CN" altLang="en-US" sz="4600" dirty="0" smtClean="0"/>
              <a:t>）</a:t>
            </a:r>
            <a:endParaRPr lang="en-US" altLang="zh-CN" sz="4600" dirty="0" smtClean="0"/>
          </a:p>
          <a:p>
            <a:endParaRPr lang="en-US" altLang="zh-CN" sz="2600" dirty="0" smtClean="0"/>
          </a:p>
          <a:p>
            <a:r>
              <a:rPr lang="zh-CN" altLang="en-US" sz="4600" dirty="0" smtClean="0"/>
              <a:t>保存结果至缓存</a:t>
            </a:r>
            <a:endParaRPr lang="en-US" altLang="zh-CN" sz="4600" dirty="0" smtClean="0"/>
          </a:p>
          <a:p>
            <a:pPr lvl="1"/>
            <a:r>
              <a:rPr lang="zh-CN" altLang="en-US" sz="2900" dirty="0" smtClean="0">
                <a:solidFill>
                  <a:schemeClr val="tx1">
                    <a:lumMod val="95000"/>
                  </a:schemeClr>
                </a:solidFill>
              </a:rPr>
              <a:t>本地域名服务器缓存，同时将该结果反馈给客户端，客户端通过这个</a:t>
            </a:r>
            <a:r>
              <a:rPr lang="en-US" altLang="zh-CN" sz="2900" dirty="0" smtClean="0">
                <a:solidFill>
                  <a:schemeClr val="tx1">
                    <a:lumMod val="95000"/>
                  </a:schemeClr>
                </a:solidFill>
              </a:rPr>
              <a:t>IP</a:t>
            </a:r>
            <a:r>
              <a:rPr lang="zh-CN" altLang="en-US" sz="2900" dirty="0" smtClean="0">
                <a:solidFill>
                  <a:schemeClr val="tx1">
                    <a:lumMod val="95000"/>
                  </a:schemeClr>
                </a:solidFill>
              </a:rPr>
              <a:t>地址与</a:t>
            </a:r>
            <a:r>
              <a:rPr lang="en-US" altLang="zh-CN" sz="2900" dirty="0" smtClean="0">
                <a:solidFill>
                  <a:schemeClr val="tx1">
                    <a:lumMod val="95000"/>
                  </a:schemeClr>
                </a:solidFill>
              </a:rPr>
              <a:t>web</a:t>
            </a:r>
            <a:r>
              <a:rPr lang="zh-CN" altLang="en-US" sz="2900" dirty="0" smtClean="0">
                <a:solidFill>
                  <a:schemeClr val="tx1">
                    <a:lumMod val="95000"/>
                  </a:schemeClr>
                </a:solidFill>
              </a:rPr>
              <a:t>服务器建立链接。</a:t>
            </a:r>
            <a:endParaRPr lang="en-US" altLang="zh-CN" sz="2900" dirty="0" smtClean="0">
              <a:solidFill>
                <a:schemeClr val="tx1">
                  <a:lumMod val="95000"/>
                </a:schemeClr>
              </a:solidFill>
            </a:endParaRPr>
          </a:p>
          <a:p>
            <a:endParaRPr lang="en-US" altLang="zh-CN" sz="3200" b="1" dirty="0" smtClean="0">
              <a:latin typeface="Maiandra GD" pitchFamily="34" charset="0"/>
              <a:ea typeface="MingLiU" pitchFamily="49" charset="-120"/>
            </a:endParaRPr>
          </a:p>
          <a:p>
            <a:endParaRPr lang="en-US" altLang="zh-CN" sz="3200" dirty="0" smtClean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1304118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资源请求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5400" b="1" dirty="0" smtClean="0">
                <a:solidFill>
                  <a:srgbClr val="FFFF00"/>
                </a:solidFill>
                <a:latin typeface="Maiandra GD" pitchFamily="34" charset="0"/>
              </a:rPr>
              <a:t>1.2</a:t>
            </a:r>
            <a:r>
              <a:rPr lang="en-US" altLang="zh-CN" sz="4900" b="1" dirty="0" smtClean="0">
                <a:solidFill>
                  <a:srgbClr val="FFFF00"/>
                </a:solidFill>
                <a:latin typeface="Maiandra GD" pitchFamily="34" charset="0"/>
              </a:rPr>
              <a:t>TCP</a:t>
            </a:r>
            <a:r>
              <a:rPr lang="zh-CN" altLang="en-US" sz="4900" b="1" dirty="0" smtClean="0">
                <a:solidFill>
                  <a:srgbClr val="FFFF00"/>
                </a:solidFill>
                <a:latin typeface="Maiandra GD" pitchFamily="34" charset="0"/>
              </a:rPr>
              <a:t>链接</a:t>
            </a:r>
            <a:endParaRPr lang="en-US" altLang="zh-CN" sz="60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C:\Users\Administrator.WIN-C628CTM8GRM\Desktop\af92abd0-c8bc-3954-a06c-9f6a9f049452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43000"/>
            <a:ext cx="7620000" cy="5715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786446" y="4214818"/>
            <a:ext cx="2571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00B0F0"/>
                </a:solidFill>
              </a:rPr>
              <a:t>任何应用程序在数据传输之前，新的</a:t>
            </a:r>
            <a:r>
              <a:rPr lang="en-US" altLang="zh-CN" dirty="0" smtClean="0">
                <a:solidFill>
                  <a:srgbClr val="00B0F0"/>
                </a:solidFill>
              </a:rPr>
              <a:t>TCP</a:t>
            </a:r>
            <a:r>
              <a:rPr lang="zh-CN" altLang="en-US" dirty="0" smtClean="0">
                <a:solidFill>
                  <a:srgbClr val="00B0F0"/>
                </a:solidFill>
              </a:rPr>
              <a:t>连接都将有一个固定的往返延迟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1304118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资源请求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5400" b="1" dirty="0" smtClean="0">
                <a:solidFill>
                  <a:srgbClr val="FFFF00"/>
                </a:solidFill>
                <a:latin typeface="Maiandra GD" pitchFamily="34" charset="0"/>
              </a:rPr>
              <a:t>1.2</a:t>
            </a:r>
            <a:r>
              <a:rPr lang="en-US" altLang="zh-CN" sz="4900" b="1" dirty="0" smtClean="0">
                <a:solidFill>
                  <a:srgbClr val="FFFF00"/>
                </a:solidFill>
                <a:latin typeface="Maiandra GD" pitchFamily="34" charset="0"/>
              </a:rPr>
              <a:t>TCP</a:t>
            </a:r>
            <a:r>
              <a:rPr lang="zh-CN" altLang="en-US" sz="4900" b="1" dirty="0" smtClean="0">
                <a:solidFill>
                  <a:srgbClr val="FFFF00"/>
                </a:solidFill>
                <a:latin typeface="Maiandra GD" pitchFamily="34" charset="0"/>
              </a:rPr>
              <a:t>链接</a:t>
            </a:r>
            <a:endParaRPr lang="en-US" altLang="zh-CN" sz="60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715016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sz="4000" dirty="0" smtClean="0"/>
              <a:t>SYN </a:t>
            </a:r>
          </a:p>
          <a:p>
            <a:r>
              <a:rPr lang="zh-CN" altLang="en-US" sz="4000" dirty="0" smtClean="0"/>
              <a:t>客户端挑选一个随机序列号</a:t>
            </a:r>
            <a:r>
              <a:rPr lang="en-US" altLang="zh-CN" sz="4000" dirty="0" smtClean="0"/>
              <a:t>x</a:t>
            </a:r>
            <a:r>
              <a:rPr lang="zh-CN" altLang="en-US" sz="4000" dirty="0" smtClean="0"/>
              <a:t>，同时发送一个</a:t>
            </a:r>
            <a:r>
              <a:rPr lang="en-US" altLang="zh-CN" sz="4000" dirty="0" smtClean="0"/>
              <a:t>SYN</a:t>
            </a:r>
            <a:r>
              <a:rPr lang="zh-CN" altLang="en-US" sz="4000" dirty="0" smtClean="0"/>
              <a:t>包，</a:t>
            </a:r>
            <a:r>
              <a:rPr lang="en-US" altLang="zh-CN" sz="4000" dirty="0" smtClean="0"/>
              <a:t>SYN</a:t>
            </a:r>
            <a:r>
              <a:rPr lang="zh-CN" altLang="en-US" sz="4000" dirty="0" smtClean="0"/>
              <a:t>包中也可能包括额外的</a:t>
            </a:r>
            <a:r>
              <a:rPr lang="en-US" altLang="zh-CN" sz="4000" dirty="0" smtClean="0"/>
              <a:t>TCP</a:t>
            </a:r>
            <a:r>
              <a:rPr lang="zh-CN" altLang="en-US" sz="4000" dirty="0" smtClean="0"/>
              <a:t>标志和选项。 </a:t>
            </a:r>
          </a:p>
          <a:p>
            <a:r>
              <a:rPr lang="en-US" altLang="zh-CN" sz="4000" dirty="0" smtClean="0"/>
              <a:t>SYN ACK </a:t>
            </a:r>
          </a:p>
          <a:p>
            <a:r>
              <a:rPr lang="zh-CN" altLang="en-US" sz="4000" dirty="0" smtClean="0"/>
              <a:t>服务端在</a:t>
            </a:r>
            <a:r>
              <a:rPr lang="en-US" altLang="zh-CN" sz="4000" dirty="0" smtClean="0"/>
              <a:t>x</a:t>
            </a:r>
            <a:r>
              <a:rPr lang="zh-CN" altLang="en-US" sz="4000" dirty="0" smtClean="0"/>
              <a:t>上增</a:t>
            </a:r>
            <a:r>
              <a:rPr lang="en-US" altLang="zh-CN" sz="4000" dirty="0" smtClean="0"/>
              <a:t>1 </a:t>
            </a:r>
            <a:r>
              <a:rPr lang="zh-CN" altLang="en-US" sz="4000" dirty="0" smtClean="0"/>
              <a:t>，同时挑选一个服务端随机序列号</a:t>
            </a:r>
            <a:r>
              <a:rPr lang="en-US" altLang="zh-CN" sz="4000" dirty="0" smtClean="0"/>
              <a:t>y </a:t>
            </a:r>
            <a:r>
              <a:rPr lang="zh-CN" altLang="en-US" sz="4000" dirty="0" smtClean="0"/>
              <a:t>，附加服务端的一些标志和选项，发送给客户端 </a:t>
            </a:r>
          </a:p>
          <a:p>
            <a:r>
              <a:rPr lang="en-US" altLang="zh-CN" sz="4000" dirty="0" smtClean="0"/>
              <a:t>ACK </a:t>
            </a:r>
          </a:p>
          <a:p>
            <a:r>
              <a:rPr lang="zh-CN" altLang="en-US" sz="4000" dirty="0" smtClean="0"/>
              <a:t>客户端在</a:t>
            </a:r>
            <a:r>
              <a:rPr lang="en-US" altLang="zh-CN" sz="4000" dirty="0" smtClean="0"/>
              <a:t>x y</a:t>
            </a:r>
            <a:r>
              <a:rPr lang="zh-CN" altLang="en-US" sz="4000" dirty="0" smtClean="0"/>
              <a:t>基础上都增加</a:t>
            </a:r>
            <a:r>
              <a:rPr lang="en-US" altLang="zh-CN" sz="4000" dirty="0" smtClean="0"/>
              <a:t>1</a:t>
            </a:r>
            <a:r>
              <a:rPr lang="zh-CN" altLang="en-US" sz="4000" dirty="0" smtClean="0"/>
              <a:t>，并发送一个</a:t>
            </a:r>
            <a:r>
              <a:rPr lang="en-US" altLang="zh-CN" sz="4000" dirty="0" smtClean="0"/>
              <a:t>ACK</a:t>
            </a:r>
            <a:r>
              <a:rPr lang="zh-CN" altLang="en-US" sz="4000" dirty="0" smtClean="0"/>
              <a:t>包服务器，完成了握手过程。</a:t>
            </a:r>
          </a:p>
          <a:p>
            <a:r>
              <a:rPr lang="zh-CN" altLang="en-US" sz="4000" dirty="0" smtClean="0"/>
              <a:t>一旦三次握手完成后，应用程序数据可以开始在客户端和服务器之间传输。客户端可以在发送完</a:t>
            </a:r>
            <a:r>
              <a:rPr lang="en-US" altLang="zh-CN" sz="4000" dirty="0" smtClean="0"/>
              <a:t>ACK</a:t>
            </a:r>
            <a:r>
              <a:rPr lang="zh-CN" altLang="en-US" sz="4000" dirty="0" smtClean="0"/>
              <a:t>包后立刻发送数据包，但服务器必须在收到</a:t>
            </a:r>
            <a:r>
              <a:rPr lang="en-US" altLang="zh-CN" sz="4000" dirty="0" smtClean="0"/>
              <a:t>ACK</a:t>
            </a:r>
            <a:r>
              <a:rPr lang="zh-CN" altLang="en-US" sz="4000" dirty="0" smtClean="0"/>
              <a:t>之后才能发送任何数据。这个握手过程适用于每一个</a:t>
            </a:r>
            <a:r>
              <a:rPr lang="en-US" altLang="zh-CN" sz="4000" dirty="0" smtClean="0"/>
              <a:t>TCP</a:t>
            </a:r>
            <a:r>
              <a:rPr lang="zh-CN" altLang="en-US" sz="4000" dirty="0" smtClean="0"/>
              <a:t>连接，并给所有使用</a:t>
            </a:r>
            <a:r>
              <a:rPr lang="en-US" altLang="zh-CN" sz="4000" dirty="0" smtClean="0"/>
              <a:t>TCP</a:t>
            </a:r>
            <a:r>
              <a:rPr lang="zh-CN" altLang="en-US" sz="4000" dirty="0" smtClean="0"/>
              <a:t>的网络应用程序性能带来了重要影响：任何应用程序在数据传输之前，新的</a:t>
            </a:r>
            <a:r>
              <a:rPr lang="en-US" altLang="zh-CN" sz="4000" dirty="0" smtClean="0"/>
              <a:t>TCP</a:t>
            </a:r>
            <a:r>
              <a:rPr lang="zh-CN" altLang="en-US" sz="4000" dirty="0" smtClean="0"/>
              <a:t>连接都将有一个固定的往返延迟。</a:t>
            </a:r>
            <a:endParaRPr lang="en-US" altLang="zh-CN" sz="4000" b="1" dirty="0" smtClean="0">
              <a:latin typeface="Maiandra GD" pitchFamily="34" charset="0"/>
              <a:ea typeface="MingLiU" pitchFamily="49" charset="-120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4"/>
            <a:ext cx="8401080" cy="1304118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资源请求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1.3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请求资源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571612"/>
            <a:ext cx="8229600" cy="5072098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atin typeface="Maiandra GD" pitchFamily="34" charset="0"/>
                <a:ea typeface="MingLiU" pitchFamily="49" charset="-120"/>
              </a:rPr>
              <a:t>请求</a:t>
            </a:r>
            <a:endParaRPr lang="en-US" altLang="zh-CN" sz="4000" b="1" dirty="0" smtClean="0">
              <a:latin typeface="Maiandra GD" pitchFamily="34" charset="0"/>
              <a:ea typeface="MingLiU" pitchFamily="49" charset="-120"/>
            </a:endParaRPr>
          </a:p>
          <a:p>
            <a:r>
              <a:rPr lang="zh-CN" altLang="en-US" sz="4000" b="1" dirty="0" smtClean="0">
                <a:latin typeface="Maiandra GD" pitchFamily="34" charset="0"/>
                <a:ea typeface="MingLiU" pitchFamily="49" charset="-120"/>
              </a:rPr>
              <a:t>响应</a:t>
            </a:r>
            <a:endParaRPr lang="en-US" altLang="zh-CN" sz="4000" b="1" dirty="0" smtClean="0">
              <a:latin typeface="Maiandra GD" pitchFamily="34" charset="0"/>
              <a:ea typeface="MingLiU" pitchFamily="49" charset="-120"/>
            </a:endParaRPr>
          </a:p>
          <a:p>
            <a:r>
              <a:rPr lang="zh-CN" altLang="en-US" sz="4000" b="1" dirty="0" smtClean="0">
                <a:latin typeface="Maiandra GD" pitchFamily="34" charset="0"/>
                <a:ea typeface="MingLiU" pitchFamily="49" charset="-120"/>
              </a:rPr>
              <a:t>渲染，下载</a:t>
            </a:r>
            <a:endParaRPr lang="en-US" altLang="zh-CN" sz="4000" b="1" dirty="0" smtClean="0">
              <a:latin typeface="Maiandra GD" pitchFamily="34" charset="0"/>
              <a:ea typeface="MingLiU" pitchFamily="49" charset="-120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1304118"/>
          </a:xfrm>
        </p:spPr>
        <p:txBody>
          <a:bodyPr>
            <a:normAutofit fontScale="90000"/>
          </a:bodyPr>
          <a:lstStyle/>
          <a:p>
            <a:r>
              <a:rPr lang="zh-CN" altLang="en-US" sz="6000" b="1" dirty="0" smtClean="0">
                <a:latin typeface="Maiandra GD" pitchFamily="34" charset="0"/>
              </a:rPr>
              <a:t>资源请求过程</a:t>
            </a:r>
            <a:r>
              <a:rPr lang="en-US" altLang="zh-CN" sz="6000" b="1" dirty="0" smtClean="0">
                <a:latin typeface="Maiandra GD" pitchFamily="34" charset="0"/>
              </a:rPr>
              <a:t>&gt;&gt;</a:t>
            </a:r>
            <a:r>
              <a:rPr lang="en-US" altLang="zh-CN" sz="4400" b="1" dirty="0" smtClean="0">
                <a:solidFill>
                  <a:srgbClr val="FFFF00"/>
                </a:solidFill>
                <a:latin typeface="Maiandra GD" pitchFamily="34" charset="0"/>
              </a:rPr>
              <a:t>1.4</a:t>
            </a:r>
            <a:r>
              <a:rPr lang="zh-CN" altLang="en-US" sz="4400" b="1" dirty="0" smtClean="0">
                <a:solidFill>
                  <a:srgbClr val="FFFF00"/>
                </a:solidFill>
                <a:latin typeface="Maiandra GD" pitchFamily="34" charset="0"/>
              </a:rPr>
              <a:t>请求的内容</a:t>
            </a:r>
            <a:endParaRPr lang="en-US" altLang="zh-CN" sz="4400" b="1" dirty="0" smtClean="0">
              <a:solidFill>
                <a:srgbClr val="FFFF00"/>
              </a:solidFill>
              <a:latin typeface="Maiandra GD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571612"/>
            <a:ext cx="8229600" cy="5072098"/>
          </a:xfrm>
        </p:spPr>
        <p:txBody>
          <a:bodyPr>
            <a:normAutofit/>
          </a:bodyPr>
          <a:lstStyle/>
          <a:p>
            <a:r>
              <a:rPr lang="en-US" altLang="zh-CN" sz="4000" b="1" dirty="0" smtClean="0">
                <a:latin typeface="Maiandra GD" pitchFamily="34" charset="0"/>
                <a:ea typeface="MingLiU" pitchFamily="49" charset="-120"/>
              </a:rPr>
              <a:t>HTML</a:t>
            </a:r>
          </a:p>
          <a:p>
            <a:r>
              <a:rPr lang="zh-CN" altLang="en-US" sz="4000" b="1" dirty="0" smtClean="0">
                <a:latin typeface="Maiandra GD" pitchFamily="34" charset="0"/>
                <a:ea typeface="MingLiU" pitchFamily="49" charset="-120"/>
              </a:rPr>
              <a:t>样式文件</a:t>
            </a:r>
            <a:r>
              <a:rPr lang="en-US" altLang="zh-CN" sz="4000" b="1" dirty="0" err="1" smtClean="0">
                <a:latin typeface="Maiandra GD" pitchFamily="34" charset="0"/>
                <a:ea typeface="MingLiU" pitchFamily="49" charset="-120"/>
              </a:rPr>
              <a:t>css</a:t>
            </a:r>
            <a:endParaRPr lang="en-US" altLang="zh-CN" sz="4000" b="1" dirty="0" smtClean="0">
              <a:latin typeface="Maiandra GD" pitchFamily="34" charset="0"/>
              <a:ea typeface="MingLiU" pitchFamily="49" charset="-120"/>
            </a:endParaRPr>
          </a:p>
          <a:p>
            <a:r>
              <a:rPr lang="zh-CN" altLang="en-US" sz="4000" b="1" dirty="0" smtClean="0">
                <a:latin typeface="Maiandra GD" pitchFamily="34" charset="0"/>
                <a:ea typeface="MingLiU" pitchFamily="49" charset="-120"/>
              </a:rPr>
              <a:t>脚本文件</a:t>
            </a:r>
            <a:r>
              <a:rPr lang="en-US" altLang="zh-CN" sz="4000" b="1" dirty="0" err="1" smtClean="0">
                <a:latin typeface="Maiandra GD" pitchFamily="34" charset="0"/>
                <a:ea typeface="MingLiU" pitchFamily="49" charset="-120"/>
              </a:rPr>
              <a:t>js</a:t>
            </a:r>
            <a:endParaRPr lang="en-US" altLang="zh-CN" sz="4000" b="1" dirty="0" smtClean="0">
              <a:latin typeface="Maiandra GD" pitchFamily="34" charset="0"/>
              <a:ea typeface="MingLiU" pitchFamily="49" charset="-120"/>
            </a:endParaRPr>
          </a:p>
          <a:p>
            <a:r>
              <a:rPr lang="zh-CN" altLang="en-US" sz="4000" b="1" dirty="0" smtClean="0">
                <a:latin typeface="Maiandra GD" pitchFamily="34" charset="0"/>
                <a:ea typeface="MingLiU" pitchFamily="49" charset="-120"/>
              </a:rPr>
              <a:t>页面资源文件</a:t>
            </a:r>
            <a:endParaRPr lang="en-US" altLang="zh-CN" sz="4000" b="1" dirty="0" smtClean="0">
              <a:latin typeface="Maiandra GD" pitchFamily="34" charset="0"/>
              <a:ea typeface="MingLiU" pitchFamily="49" charset="-120"/>
            </a:endParaRPr>
          </a:p>
          <a:p>
            <a:pPr lvl="1"/>
            <a:r>
              <a:rPr lang="en-US" altLang="zh-CN" sz="3600" b="1" dirty="0" smtClean="0">
                <a:latin typeface="Maiandra GD" pitchFamily="34" charset="0"/>
                <a:ea typeface="MingLiU" pitchFamily="49" charset="-120"/>
              </a:rPr>
              <a:t>Image</a:t>
            </a:r>
            <a:r>
              <a:rPr lang="zh-CN" altLang="en-US" sz="3600" b="1" dirty="0" smtClean="0">
                <a:latin typeface="Maiandra GD" pitchFamily="34" charset="0"/>
                <a:ea typeface="MingLiU" pitchFamily="49" charset="-120"/>
              </a:rPr>
              <a:t>，</a:t>
            </a:r>
            <a:r>
              <a:rPr lang="en-US" altLang="zh-CN" sz="3600" b="1" dirty="0" smtClean="0">
                <a:latin typeface="Maiandra GD" pitchFamily="34" charset="0"/>
                <a:ea typeface="MingLiU" pitchFamily="49" charset="-120"/>
              </a:rPr>
              <a:t>Icon</a:t>
            </a:r>
            <a:r>
              <a:rPr lang="zh-CN" altLang="en-US" sz="3600" b="1" dirty="0" smtClean="0">
                <a:latin typeface="Maiandra GD" pitchFamily="34" charset="0"/>
                <a:ea typeface="MingLiU" pitchFamily="49" charset="-120"/>
              </a:rPr>
              <a:t>，</a:t>
            </a:r>
            <a:r>
              <a:rPr lang="en-US" altLang="zh-CN" sz="3600" b="1" dirty="0" err="1" smtClean="0">
                <a:latin typeface="Maiandra GD" pitchFamily="34" charset="0"/>
                <a:ea typeface="MingLiU" pitchFamily="49" charset="-120"/>
              </a:rPr>
              <a:t>Font,Video,Audio</a:t>
            </a:r>
            <a:endParaRPr lang="en-US" altLang="zh-CN" sz="3600" b="1" dirty="0" smtClean="0">
              <a:latin typeface="Maiandra GD" pitchFamily="34" charset="0"/>
              <a:ea typeface="MingLiU" pitchFamily="49" charset="-120"/>
            </a:endParaRPr>
          </a:p>
          <a:p>
            <a:r>
              <a:rPr lang="zh-CN" altLang="en-US" sz="4000" b="1" dirty="0" smtClean="0">
                <a:latin typeface="Maiandra GD" pitchFamily="34" charset="0"/>
                <a:ea typeface="MingLiU" pitchFamily="49" charset="-120"/>
              </a:rPr>
              <a:t>附件</a:t>
            </a:r>
            <a:endParaRPr lang="en-US" altLang="zh-CN" sz="4000" b="1" dirty="0" smtClean="0">
              <a:latin typeface="Maiandra GD" pitchFamily="34" charset="0"/>
              <a:ea typeface="MingLiU" pitchFamily="49" charset="-120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034" y="1571612"/>
            <a:ext cx="8229600" cy="80405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200" b="0" i="0" u="none" strike="noStrike" kern="1200" cap="none" spc="0" normalizeH="0" baseline="0" noProof="0" dirty="0" smtClean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活力">
  <a:themeElements>
    <a:clrScheme name="活力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活力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活力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8926</TotalTime>
  <Words>1811</Words>
  <Application>Microsoft Office PowerPoint</Application>
  <PresentationFormat>全屏显示(4:3)</PresentationFormat>
  <Paragraphs>356</Paragraphs>
  <Slides>49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0" baseType="lpstr">
      <vt:lpstr>活力</vt:lpstr>
      <vt:lpstr>Web前端分享会</vt:lpstr>
      <vt:lpstr>How long?</vt:lpstr>
      <vt:lpstr>Main Contents</vt:lpstr>
      <vt:lpstr>1资源请求&gt;&gt;请求的过程 </vt:lpstr>
      <vt:lpstr>资源请求 &gt;&gt;1.1DNS解析</vt:lpstr>
      <vt:lpstr>资源请求&gt;&gt;1.2TCP链接</vt:lpstr>
      <vt:lpstr>资源请求&gt;&gt;1.2TCP链接</vt:lpstr>
      <vt:lpstr>资源请求&gt;&gt;1.3请求资源</vt:lpstr>
      <vt:lpstr>资源请求过程&gt;&gt;1.4请求的内容</vt:lpstr>
      <vt:lpstr>幻灯片 10</vt:lpstr>
      <vt:lpstr>页面渲染经历什么过程呢？</vt:lpstr>
      <vt:lpstr>哪些因素影响我们呢？</vt:lpstr>
      <vt:lpstr>2性能优化&gt;&gt;目标</vt:lpstr>
      <vt:lpstr>2性能优化&gt;&gt;方向？</vt:lpstr>
      <vt:lpstr>性能优化&gt;&gt;2.1加载优化</vt:lpstr>
      <vt:lpstr>性能优化&gt;&gt;2.1加载优化</vt:lpstr>
      <vt:lpstr>性能优化&gt;&gt;2.1加载优化</vt:lpstr>
      <vt:lpstr>性能优化&gt;&gt;2.1加载优化</vt:lpstr>
      <vt:lpstr>性能优化&gt;&gt;2.1加载优化</vt:lpstr>
      <vt:lpstr>性能优化&gt;&gt;2.1加载优化</vt:lpstr>
      <vt:lpstr>性能优化&gt;&gt;2.1加载优化</vt:lpstr>
      <vt:lpstr>性能优化&gt;&gt;2.1加载优化</vt:lpstr>
      <vt:lpstr>性能优化&gt;&gt;2.2CSS优化</vt:lpstr>
      <vt:lpstr>性能优化&gt;&gt;2.2CSS优化</vt:lpstr>
      <vt:lpstr>性能优化&gt;&gt;2.2CSS优化</vt:lpstr>
      <vt:lpstr>性能优化&gt;&gt;2.2CSS优化</vt:lpstr>
      <vt:lpstr>性能优化&gt;&gt;2.2CSS优化</vt:lpstr>
      <vt:lpstr>性能优化&gt;&gt;2.3JS脚本优化</vt:lpstr>
      <vt:lpstr>性能优化&gt;&gt;2.3JS脚本优化</vt:lpstr>
      <vt:lpstr>性能优化&gt;&gt;2.3JS脚本优化</vt:lpstr>
      <vt:lpstr>性能优化&gt;&gt;2.4图片优化</vt:lpstr>
      <vt:lpstr>性能优化&gt;&gt;2.5渲染优化</vt:lpstr>
      <vt:lpstr>性能优化&gt;&gt;2.5渲染优化</vt:lpstr>
      <vt:lpstr>性能优化&gt;&gt;2.5渲染优化</vt:lpstr>
      <vt:lpstr>3交互设计</vt:lpstr>
      <vt:lpstr>3交互设计&gt;&gt;合理的时间</vt:lpstr>
      <vt:lpstr>3交互设计&gt;&gt;合理的方式</vt:lpstr>
      <vt:lpstr>3交互设计&gt;&gt;合理的数据</vt:lpstr>
      <vt:lpstr>3交互设计&gt;&gt;合理的处理</vt:lpstr>
      <vt:lpstr>3交互设计&gt;&gt;合理的处理</vt:lpstr>
      <vt:lpstr>3交互设计&gt;&gt;最佳的渲染</vt:lpstr>
      <vt:lpstr>3交互设计&gt;&gt;最佳的渲染</vt:lpstr>
      <vt:lpstr>3交互设计&gt;&gt;最佳的渲染</vt:lpstr>
      <vt:lpstr>3交互设计</vt:lpstr>
      <vt:lpstr>web扩展&gt;&gt;4.1Babel</vt:lpstr>
      <vt:lpstr>web扩展&gt;&gt;4.2Mobile APP</vt:lpstr>
      <vt:lpstr> web扩展&gt;&gt;4.3Desk App</vt:lpstr>
      <vt:lpstr>4 web扩展</vt:lpstr>
      <vt:lpstr>Q&amp;A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2016年3月总结报告</dc:title>
  <dc:creator>Administrator</dc:creator>
  <cp:lastModifiedBy>China</cp:lastModifiedBy>
  <cp:revision>1067</cp:revision>
  <dcterms:created xsi:type="dcterms:W3CDTF">2016-04-04T05:30:43Z</dcterms:created>
  <dcterms:modified xsi:type="dcterms:W3CDTF">2016-09-29T07:53:51Z</dcterms:modified>
</cp:coreProperties>
</file>